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7.xml" ContentType="application/vnd.openxmlformats-officedocument.presentationml.notesSlide+xml"/>
  <Override PartName="/ppt/tags/tag3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7"/>
  </p:notesMasterIdLst>
  <p:handoutMasterIdLst>
    <p:handoutMasterId r:id="rId28"/>
  </p:handoutMasterIdLst>
  <p:sldIdLst>
    <p:sldId id="256" r:id="rId7"/>
    <p:sldId id="257" r:id="rId8"/>
    <p:sldId id="1493" r:id="rId9"/>
    <p:sldId id="1477" r:id="rId10"/>
    <p:sldId id="1498" r:id="rId11"/>
    <p:sldId id="1492" r:id="rId12"/>
    <p:sldId id="1481" r:id="rId13"/>
    <p:sldId id="1482" r:id="rId14"/>
    <p:sldId id="1508" r:id="rId15"/>
    <p:sldId id="1510" r:id="rId16"/>
    <p:sldId id="1500" r:id="rId17"/>
    <p:sldId id="1509" r:id="rId18"/>
    <p:sldId id="1484" r:id="rId19"/>
    <p:sldId id="1512" r:id="rId20"/>
    <p:sldId id="1501" r:id="rId21"/>
    <p:sldId id="1476" r:id="rId22"/>
    <p:sldId id="1507" r:id="rId23"/>
    <p:sldId id="1503" r:id="rId24"/>
    <p:sldId id="1505" r:id="rId25"/>
    <p:sldId id="15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0F484-9FAB-4811-957F-E874E00E801C}" v="51" dt="2020-03-30T20:54:29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1D9344-3F73-401C-8E56-212FFA5CA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39703-CF92-4AB6-8C04-E5261CBAE3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F43F5-5B11-4678-8EA4-5A8D029D7668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2137E2-AF40-4F29-9EAD-8CB0E93B71C1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1C99F-8C42-412B-9505-262EBC432C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29FA-705D-433A-873B-6949E3A49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31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65831-7368-4A6E-AAE9-B6CC761BBD65}" type="datetimeFigureOut">
              <a:rPr lang="en-US" smtClean="0"/>
              <a:t>31-Mar-20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1000" b="0" i="0" u="none">
                <a:solidFill>
                  <a:srgbClr val="305496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USO INTERNO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DA2EC-3E50-4385-ADF1-D8EE5F608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65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DAE8C-B319-804F-9686-2E320F9D22A1}" type="slidenum">
              <a:rPr kumimoji="0" lang="es-H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H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11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30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7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9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34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83997-62F6-4006-AD29-724C65CBAD6A}" type="slidenum">
              <a:rPr kumimoji="0" lang="es-H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H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921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86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2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4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3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01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USO INTERNO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DA2EC-3E50-4385-ADF1-D8EE5F6085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10BFA71-35F9-BA4D-8C4D-8E5A10AAE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4884" y="5025616"/>
            <a:ext cx="3210232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Proyecto </a:t>
            </a:r>
            <a:br>
              <a:rPr lang="es-ES" dirty="0"/>
            </a:br>
            <a:r>
              <a:rPr lang="es-ES" dirty="0"/>
              <a:t>XXXX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7923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5040C-BC41-014F-B837-DEF35C8E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55" y="286719"/>
            <a:ext cx="8106697" cy="883268"/>
          </a:xfrm>
          <a:prstGeom prst="rect">
            <a:avLst/>
          </a:prstGeom>
        </p:spPr>
        <p:txBody>
          <a:bodyPr/>
          <a:lstStyle>
            <a:lvl1pPr>
              <a:defRPr sz="3400" b="1" i="0">
                <a:solidFill>
                  <a:srgbClr val="053D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HN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ADAE85-CB6D-FF45-992E-417AA7FEF0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48531" y="2589793"/>
            <a:ext cx="2598174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rgbClr val="053D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HN" dirty="0"/>
              <a:t>Proyecto XXXX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E2AE552C-3F12-884C-B70A-220FE624F5E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855904" y="3152981"/>
            <a:ext cx="4560941" cy="1976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es simplemente el texto de relleno de las imprentas y archivos de texto.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dirty="0" err="1"/>
              <a:t>especimen</a:t>
            </a:r>
            <a:r>
              <a:rPr lang="es-ES" dirty="0"/>
              <a:t>. No sólo sobrevivió 500 años.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A6F7EB8F-5B81-F049-8EBE-7543263900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125" y="1998663"/>
            <a:ext cx="3749675" cy="3689350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147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CFACC-88B6-6241-9027-AF2EB283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646" y="1487837"/>
            <a:ext cx="6274123" cy="503695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rgbClr val="053D7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Proyecto XXXX</a:t>
            </a:r>
            <a:endParaRPr lang="es-HN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DC576-3D2B-7C41-B77E-095D95FAB9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7646" y="2179477"/>
            <a:ext cx="3990815" cy="2051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ES" dirty="0" err="1"/>
              <a:t>especimen</a:t>
            </a:r>
            <a:r>
              <a:rPr lang="es-ES" dirty="0"/>
              <a:t>. No sólo sobrevivió 500 años. </a:t>
            </a:r>
            <a:r>
              <a:rPr lang="es-ES" dirty="0" err="1"/>
              <a:t>stilos</a:t>
            </a:r>
            <a:r>
              <a:rPr lang="es-ES" dirty="0"/>
              <a:t> de texto del </a:t>
            </a:r>
            <a:r>
              <a:rPr lang="es-ES" dirty="0" err="1"/>
              <a:t>patrónt</a:t>
            </a:r>
            <a:endParaRPr lang="es-ES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209F9E1A-AD4A-8240-B20F-D8095E8742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7875" y="2114819"/>
            <a:ext cx="4765675" cy="2868613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1148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9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66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svg"/><Relationship Id="rId1" Type="http://schemas.openxmlformats.org/officeDocument/2006/relationships/tags" Target="../tags/tag2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hyperlink" Target="https://gisanddata.maps.arcgis.com/apps/opsdashboard/index.html#/bda7594740fd40299423467b48e9ecf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JPseudoFooter">
            <a:extLst>
              <a:ext uri="{FF2B5EF4-FFF2-40B4-BE49-F238E27FC236}">
                <a16:creationId xmlns:a16="http://schemas.microsoft.com/office/drawing/2014/main" id="{E845B227-5BBB-4E9C-8EC4-F7E88652F23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B6C4C6-745C-4C6C-8A00-D22FEFED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0" y="5025616"/>
            <a:ext cx="6008058" cy="1325563"/>
          </a:xfrm>
        </p:spPr>
        <p:txBody>
          <a:bodyPr/>
          <a:lstStyle/>
          <a:p>
            <a:r>
              <a:rPr lang="es-HN" sz="2800" dirty="0"/>
              <a:t>Programa de Emergencia de Apoyo y Preparación ante el COVID-19 y de Reactivación Económica</a:t>
            </a:r>
            <a:br>
              <a:rPr lang="en-US" sz="2800" dirty="0"/>
            </a:br>
            <a:br>
              <a:rPr lang="es-E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496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E61-6C3F-4571-A688-4169C45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99" y="286719"/>
            <a:ext cx="9136996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Programa</a:t>
            </a: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D959C420-1B1E-4D74-8712-7235DE504D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B5C2F-715E-41E4-B0B4-33BD87192420}"/>
              </a:ext>
            </a:extLst>
          </p:cNvPr>
          <p:cNvSpPr/>
          <p:nvPr/>
        </p:nvSpPr>
        <p:spPr>
          <a:xfrm>
            <a:off x="406502" y="1141489"/>
            <a:ext cx="11010182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GT" sz="1700" dirty="0"/>
              <a:t>Las medidas económicas, con carácter regional, buscarán brindar lineamientos de política pública en las siguientes dimensiones: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s-GT" sz="1700" b="1" dirty="0">
                <a:solidFill>
                  <a:prstClr val="black"/>
                </a:solidFill>
              </a:rPr>
              <a:t>Fiscal: </a:t>
            </a:r>
            <a:r>
              <a:rPr lang="es-ES_tradnl" sz="1700" dirty="0"/>
              <a:t>encaminadas a la reactivación de la economía ante los efectos adversos del virus.</a:t>
            </a:r>
          </a:p>
          <a:p>
            <a:pPr marL="800100" lvl="1" indent="-342900">
              <a:buFont typeface="+mj-lt"/>
              <a:buAutoNum type="alphaLcParenR"/>
              <a:defRPr/>
            </a:pPr>
            <a:endParaRPr lang="en-US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s-GT" sz="1700" b="1" dirty="0">
                <a:solidFill>
                  <a:prstClr val="black"/>
                </a:solidFill>
              </a:rPr>
              <a:t>Crédito: </a:t>
            </a:r>
            <a:r>
              <a:rPr lang="es-GT" sz="1700" dirty="0"/>
              <a:t>para apoyo en </a:t>
            </a:r>
            <a:r>
              <a:rPr lang="es-ES_tradnl" sz="1700" dirty="0"/>
              <a:t>la atención de las nuevas necesidades de recursos según la evolución de la crisis sanitaria y la interrupción de la actividades comerciales y productivas; así como para mitigar los potenciales costos del endeudamiento en los hogares y empresas.</a:t>
            </a:r>
            <a:endParaRPr lang="en-US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endParaRPr lang="es-GT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s-GT" sz="1700" b="1" dirty="0">
                <a:solidFill>
                  <a:prstClr val="black"/>
                </a:solidFill>
              </a:rPr>
              <a:t>Económicas: </a:t>
            </a:r>
            <a:r>
              <a:rPr lang="es-ES_tradnl" sz="1700" dirty="0">
                <a:solidFill>
                  <a:prstClr val="black"/>
                </a:solidFill>
              </a:rPr>
              <a:t>para g</a:t>
            </a:r>
            <a:r>
              <a:rPr lang="es-ES_tradnl" sz="1700" dirty="0"/>
              <a:t>arantizar la sana operación del sistema financiero regional mediante apoyo a la liquidez en la economía y para implementar medidas que faciliten la transformación del mercado laboral. </a:t>
            </a:r>
            <a:endParaRPr lang="en-US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endParaRPr lang="es-GT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s-GT" sz="1700" b="1" dirty="0">
                <a:solidFill>
                  <a:prstClr val="black"/>
                </a:solidFill>
              </a:rPr>
              <a:t>Consumo: </a:t>
            </a:r>
            <a:r>
              <a:rPr lang="es-ES_tradnl" sz="1700" dirty="0"/>
              <a:t>para apoyar que el consumo privado de hogares y la demanda de insumos de las empresas se mantengan estables, así como para </a:t>
            </a:r>
            <a:r>
              <a:rPr lang="en-US" sz="1700" dirty="0" err="1"/>
              <a:t>contrarrestar</a:t>
            </a:r>
            <a:r>
              <a:rPr lang="en-US" sz="1700" dirty="0"/>
              <a:t> </a:t>
            </a:r>
            <a:r>
              <a:rPr lang="es-ES_tradnl" sz="1700" dirty="0"/>
              <a:t>prácticas que distorsionan la fijación de precios. </a:t>
            </a:r>
            <a:endParaRPr lang="en-US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endParaRPr lang="es-GT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s-GT" sz="1700" b="1" dirty="0">
                <a:solidFill>
                  <a:prstClr val="black"/>
                </a:solidFill>
              </a:rPr>
              <a:t>Inversión: </a:t>
            </a:r>
            <a:r>
              <a:rPr lang="es-ES_tradnl" sz="1700" dirty="0">
                <a:solidFill>
                  <a:prstClr val="black"/>
                </a:solidFill>
              </a:rPr>
              <a:t>para r</a:t>
            </a:r>
            <a:r>
              <a:rPr lang="es-ES_tradnl" sz="1700" dirty="0"/>
              <a:t>educir la incertidumbre en el clima de inversión mediante la provisión de garantías para el normal funcionamiento de las actividades productivas y servicios de orden básico; así como medidas de reactivación económica apoyadas en planes concretos de inversión sectorial para industrias de la economía regional afectadas.</a:t>
            </a:r>
            <a:endParaRPr lang="en-US" sz="1700" dirty="0"/>
          </a:p>
          <a:p>
            <a:pPr marL="800100" lvl="1" indent="-342900">
              <a:buFont typeface="+mj-lt"/>
              <a:buAutoNum type="alphaLcParenR"/>
              <a:defRPr/>
            </a:pPr>
            <a:endParaRPr lang="es-GT" sz="1700" b="1" dirty="0">
              <a:solidFill>
                <a:prstClr val="black"/>
              </a:solidFill>
            </a:endParaRP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es-GT" sz="1700" b="1" dirty="0">
                <a:solidFill>
                  <a:prstClr val="black"/>
                </a:solidFill>
              </a:rPr>
              <a:t>Comercio: </a:t>
            </a:r>
            <a:r>
              <a:rPr lang="es-GT" sz="1700" dirty="0">
                <a:solidFill>
                  <a:prstClr val="black"/>
                </a:solidFill>
              </a:rPr>
              <a:t>para g</a:t>
            </a:r>
            <a:r>
              <a:rPr lang="es-ES_tradnl" sz="1700" dirty="0" err="1"/>
              <a:t>arantizar</a:t>
            </a:r>
            <a:r>
              <a:rPr lang="es-ES_tradnl" sz="1700" dirty="0"/>
              <a:t> la normalidad de las operaciones intrarregionales de bienes con el objetivo de asegurar la certidumbre a los mercados de consumo e insumos que dependen de la provisión de este tipo de mercancías.</a:t>
            </a:r>
            <a:endParaRPr lang="es-HN" sz="1700" b="1" dirty="0">
              <a:solidFill>
                <a:prstClr val="black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581F5C6-4CB7-40D8-B819-6DD4D7BCDA10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820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E61-6C3F-4571-A688-4169C45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99" y="317839"/>
            <a:ext cx="9243528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Programa</a:t>
            </a: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D959C420-1B1E-4D74-8712-7235DE504D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B5C2F-715E-41E4-B0B4-33BD87192420}"/>
              </a:ext>
            </a:extLst>
          </p:cNvPr>
          <p:cNvSpPr/>
          <p:nvPr/>
        </p:nvSpPr>
        <p:spPr>
          <a:xfrm>
            <a:off x="406499" y="1106868"/>
            <a:ext cx="11394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HN" sz="2000" b="1" dirty="0">
                <a:solidFill>
                  <a:schemeClr val="accent1"/>
                </a:solidFill>
              </a:rPr>
              <a:t>4. Programa de Crédito para Apoyar la Gestión de Liquidez de los Bancos Centrales. Monto: Hasta  US$1,000.0 millones. </a:t>
            </a:r>
            <a:endParaRPr lang="es-HN" sz="1700" b="1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1B6BA-5963-4338-A45B-2E7C3EF971C6}"/>
              </a:ext>
            </a:extLst>
          </p:cNvPr>
          <p:cNvGrpSpPr/>
          <p:nvPr/>
        </p:nvGrpSpPr>
        <p:grpSpPr>
          <a:xfrm>
            <a:off x="450888" y="1822578"/>
            <a:ext cx="6208529" cy="2419321"/>
            <a:chOff x="1984306" y="1315545"/>
            <a:chExt cx="8204903" cy="3421123"/>
          </a:xfrm>
        </p:grpSpPr>
        <p:sp>
          <p:nvSpPr>
            <p:cNvPr id="10" name="Freeform 2">
              <a:extLst>
                <a:ext uri="{FF2B5EF4-FFF2-40B4-BE49-F238E27FC236}">
                  <a16:creationId xmlns:a16="http://schemas.microsoft.com/office/drawing/2014/main" id="{6D377002-4DAF-4A63-A31E-B3F1129DF348}"/>
                </a:ext>
              </a:extLst>
            </p:cNvPr>
            <p:cNvSpPr/>
            <p:nvPr/>
          </p:nvSpPr>
          <p:spPr>
            <a:xfrm>
              <a:off x="1984306" y="1315545"/>
              <a:ext cx="8200895" cy="438334"/>
            </a:xfrm>
            <a:custGeom>
              <a:avLst/>
              <a:gdLst>
                <a:gd name="connsiteX0" fmla="*/ 0 w 8200895"/>
                <a:gd name="connsiteY0" fmla="*/ 0 h 438334"/>
                <a:gd name="connsiteX1" fmla="*/ 8200895 w 8200895"/>
                <a:gd name="connsiteY1" fmla="*/ 0 h 438334"/>
                <a:gd name="connsiteX2" fmla="*/ 8200895 w 8200895"/>
                <a:gd name="connsiteY2" fmla="*/ 438334 h 438334"/>
                <a:gd name="connsiteX3" fmla="*/ 0 w 8200895"/>
                <a:gd name="connsiteY3" fmla="*/ 438334 h 438334"/>
                <a:gd name="connsiteX4" fmla="*/ 0 w 8200895"/>
                <a:gd name="connsiteY4" fmla="*/ 0 h 43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0895" h="438334">
                  <a:moveTo>
                    <a:pt x="0" y="0"/>
                  </a:moveTo>
                  <a:lnTo>
                    <a:pt x="8200895" y="0"/>
                  </a:lnTo>
                  <a:lnTo>
                    <a:pt x="8200895" y="438334"/>
                  </a:lnTo>
                  <a:lnTo>
                    <a:pt x="0" y="438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>
                  <a:solidFill>
                    <a:schemeClr val="tx1"/>
                  </a:solidFill>
                </a:rPr>
                <a:t>Monto del Programa: 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A6343486-A8AE-4757-85F8-FE8367CEE151}"/>
                </a:ext>
              </a:extLst>
            </p:cNvPr>
            <p:cNvSpPr/>
            <p:nvPr/>
          </p:nvSpPr>
          <p:spPr>
            <a:xfrm>
              <a:off x="1988314" y="1753880"/>
              <a:ext cx="8200895" cy="2982788"/>
            </a:xfrm>
            <a:custGeom>
              <a:avLst/>
              <a:gdLst>
                <a:gd name="connsiteX0" fmla="*/ 0 w 8200895"/>
                <a:gd name="connsiteY0" fmla="*/ 0 h 4501799"/>
                <a:gd name="connsiteX1" fmla="*/ 8200895 w 8200895"/>
                <a:gd name="connsiteY1" fmla="*/ 0 h 4501799"/>
                <a:gd name="connsiteX2" fmla="*/ 8200895 w 8200895"/>
                <a:gd name="connsiteY2" fmla="*/ 4501799 h 4501799"/>
                <a:gd name="connsiteX3" fmla="*/ 0 w 8200895"/>
                <a:gd name="connsiteY3" fmla="*/ 4501799 h 4501799"/>
                <a:gd name="connsiteX4" fmla="*/ 0 w 8200895"/>
                <a:gd name="connsiteY4" fmla="*/ 0 h 450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0895" h="4501799">
                  <a:moveTo>
                    <a:pt x="0" y="0"/>
                  </a:moveTo>
                  <a:lnTo>
                    <a:pt x="8200895" y="0"/>
                  </a:lnTo>
                  <a:lnTo>
                    <a:pt x="8200895" y="4501799"/>
                  </a:lnTo>
                  <a:lnTo>
                    <a:pt x="0" y="45017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kern="1200" dirty="0">
                  <a:latin typeface="+mn-lt"/>
                </a:rPr>
                <a:t>El monto máximo del programa es de hasta US$1,000.0 millones.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HN" sz="1600" dirty="0"/>
                <a:t>Se podrá otorgar a cada país miembro fundador y regional no fundador </a:t>
              </a:r>
              <a:r>
                <a:rPr lang="es-ES" sz="1600" kern="1200" dirty="0">
                  <a:latin typeface="+mn-lt"/>
                </a:rPr>
                <a:t>un monto máximo de hasta US$200.0 millones</a:t>
              </a:r>
              <a:r>
                <a:rPr lang="es-HN" sz="1600" dirty="0"/>
                <a:t>.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dirty="0"/>
                <a:t>Los destinos definidos en el marco del Programa son:</a:t>
              </a:r>
            </a:p>
            <a:p>
              <a:pPr marL="34290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dirty="0"/>
                <a:t>Apoyo para solventar contingencias de liquidez de los Bancos Centrales; y</a:t>
              </a:r>
            </a:p>
            <a:p>
              <a:pPr marL="342900" lvl="2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dirty="0"/>
                <a:t>Fortalecimiento de la posición de liquidez de los Bancos Centrales.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1F802-B3BC-472A-9E0A-B304C2AF91CF}"/>
              </a:ext>
            </a:extLst>
          </p:cNvPr>
          <p:cNvGrpSpPr/>
          <p:nvPr/>
        </p:nvGrpSpPr>
        <p:grpSpPr>
          <a:xfrm>
            <a:off x="6768516" y="1822577"/>
            <a:ext cx="4996637" cy="2419322"/>
            <a:chOff x="1984306" y="1354230"/>
            <a:chExt cx="8204903" cy="4377734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B8748A55-4FD7-4344-B540-274D2DB34BFC}"/>
                </a:ext>
              </a:extLst>
            </p:cNvPr>
            <p:cNvSpPr/>
            <p:nvPr/>
          </p:nvSpPr>
          <p:spPr>
            <a:xfrm>
              <a:off x="1984306" y="1354230"/>
              <a:ext cx="8200895" cy="494046"/>
            </a:xfrm>
            <a:custGeom>
              <a:avLst/>
              <a:gdLst>
                <a:gd name="connsiteX0" fmla="*/ 0 w 8200895"/>
                <a:gd name="connsiteY0" fmla="*/ 0 h 438334"/>
                <a:gd name="connsiteX1" fmla="*/ 8200895 w 8200895"/>
                <a:gd name="connsiteY1" fmla="*/ 0 h 438334"/>
                <a:gd name="connsiteX2" fmla="*/ 8200895 w 8200895"/>
                <a:gd name="connsiteY2" fmla="*/ 438334 h 438334"/>
                <a:gd name="connsiteX3" fmla="*/ 0 w 8200895"/>
                <a:gd name="connsiteY3" fmla="*/ 438334 h 438334"/>
                <a:gd name="connsiteX4" fmla="*/ 0 w 8200895"/>
                <a:gd name="connsiteY4" fmla="*/ 0 h 43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0895" h="438334">
                  <a:moveTo>
                    <a:pt x="0" y="0"/>
                  </a:moveTo>
                  <a:lnTo>
                    <a:pt x="8200895" y="0"/>
                  </a:lnTo>
                  <a:lnTo>
                    <a:pt x="8200895" y="438334"/>
                  </a:lnTo>
                  <a:lnTo>
                    <a:pt x="0" y="438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b="1" kern="1200" dirty="0">
                  <a:solidFill>
                    <a:schemeClr val="tx1"/>
                  </a:solidFill>
                </a:rPr>
                <a:t>Criterio de Asignación:</a:t>
              </a:r>
              <a:endParaRPr lang="en-US" sz="1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7FE7E1DC-23A2-4402-917A-39A581AA53E6}"/>
                </a:ext>
              </a:extLst>
            </p:cNvPr>
            <p:cNvSpPr/>
            <p:nvPr/>
          </p:nvSpPr>
          <p:spPr>
            <a:xfrm>
              <a:off x="1988313" y="2103529"/>
              <a:ext cx="8200896" cy="3628435"/>
            </a:xfrm>
            <a:custGeom>
              <a:avLst/>
              <a:gdLst>
                <a:gd name="connsiteX0" fmla="*/ 0 w 8200895"/>
                <a:gd name="connsiteY0" fmla="*/ 0 h 4501799"/>
                <a:gd name="connsiteX1" fmla="*/ 8200895 w 8200895"/>
                <a:gd name="connsiteY1" fmla="*/ 0 h 4501799"/>
                <a:gd name="connsiteX2" fmla="*/ 8200895 w 8200895"/>
                <a:gd name="connsiteY2" fmla="*/ 4501799 h 4501799"/>
                <a:gd name="connsiteX3" fmla="*/ 0 w 8200895"/>
                <a:gd name="connsiteY3" fmla="*/ 4501799 h 4501799"/>
                <a:gd name="connsiteX4" fmla="*/ 0 w 8200895"/>
                <a:gd name="connsiteY4" fmla="*/ 0 h 450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0895" h="4501799">
                  <a:moveTo>
                    <a:pt x="0" y="0"/>
                  </a:moveTo>
                  <a:lnTo>
                    <a:pt x="8200895" y="0"/>
                  </a:lnTo>
                  <a:lnTo>
                    <a:pt x="8200895" y="4501799"/>
                  </a:lnTo>
                  <a:lnTo>
                    <a:pt x="0" y="45017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HN" sz="1600" dirty="0"/>
                <a:t>La asignación de los recursos se realizará conforme con los cinco (5) primeros países elegibles que suscriban el Programa de Crédito.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HN" sz="1600" dirty="0"/>
                <a:t>En el caso de que un mayor número de países requieran suscribir el Programa de Crédito, el monto máximo del mismo deberá revisarse acordemente.</a:t>
              </a:r>
            </a:p>
            <a:p>
              <a:pPr marL="0" lvl="1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1200" kern="1200" dirty="0">
                <a:latin typeface="+mn-lt"/>
              </a:endParaRPr>
            </a:p>
          </p:txBody>
        </p:sp>
      </p:grp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9DDC927-A14B-4DF2-BA2F-F8CFD96BAFBD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5009A0-22C3-49EE-A372-565DD2508356}"/>
              </a:ext>
            </a:extLst>
          </p:cNvPr>
          <p:cNvSpPr txBox="1"/>
          <p:nvPr/>
        </p:nvSpPr>
        <p:spPr>
          <a:xfrm>
            <a:off x="439228" y="4307129"/>
            <a:ext cx="113234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b="1" dirty="0">
                <a:solidFill>
                  <a:schemeClr val="accent1"/>
                </a:solidFill>
              </a:rPr>
              <a:t>5. Facilidad de Apoyo al Sector Financiero</a:t>
            </a:r>
            <a:r>
              <a:rPr lang="es-ES" sz="2000" b="1" dirty="0">
                <a:solidFill>
                  <a:schemeClr val="accent1"/>
                </a:solidFill>
              </a:rPr>
              <a:t>. Monto: Hasta US$350.0 millones. </a:t>
            </a:r>
          </a:p>
          <a:p>
            <a:r>
              <a:rPr lang="es-HN" dirty="0"/>
              <a:t>El componente podrá financiar operaciones estructuradas para el sector financiero de los países del SICA, que contribuyan a la reactivación de las economías de los países a través del uso de diferentes productos financieros como  préstamos, trade </a:t>
            </a:r>
            <a:r>
              <a:rPr lang="es-HN" dirty="0" err="1"/>
              <a:t>finance</a:t>
            </a:r>
            <a:r>
              <a:rPr lang="es-HN" dirty="0"/>
              <a:t> y garantías entre otras.</a:t>
            </a:r>
          </a:p>
          <a:p>
            <a:endParaRPr lang="es-HN" dirty="0"/>
          </a:p>
          <a:p>
            <a:r>
              <a:rPr lang="es-HN" b="1" dirty="0">
                <a:solidFill>
                  <a:schemeClr val="accent1"/>
                </a:solidFill>
              </a:rPr>
              <a:t>6. Apoyo al Proyecto Trifinio</a:t>
            </a:r>
            <a:r>
              <a:rPr lang="es-ES" b="1" dirty="0">
                <a:solidFill>
                  <a:schemeClr val="accent1"/>
                </a:solidFill>
              </a:rPr>
              <a:t>. Monto: Hasta US$25,000.00. </a:t>
            </a:r>
          </a:p>
          <a:p>
            <a:r>
              <a:rPr lang="es-HN" dirty="0"/>
              <a:t>El programa podrá financiar campañas de prevención y contingencia del COVID-19 en la zona de influencia del Proyecto Trifinio.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6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19BC0F-FBAB-4A76-8103-4CE56B6F379F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922828692"/>
              </p:ext>
            </p:extLst>
          </p:nvPr>
        </p:nvGraphicFramePr>
        <p:xfrm>
          <a:off x="478216" y="1920370"/>
          <a:ext cx="10511087" cy="427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4225">
                  <a:extLst>
                    <a:ext uri="{9D8B030D-6E8A-4147-A177-3AD203B41FA5}">
                      <a16:colId xmlns:a16="http://schemas.microsoft.com/office/drawing/2014/main" val="1061383925"/>
                    </a:ext>
                  </a:extLst>
                </a:gridCol>
                <a:gridCol w="2043006">
                  <a:extLst>
                    <a:ext uri="{9D8B030D-6E8A-4147-A177-3AD203B41FA5}">
                      <a16:colId xmlns:a16="http://schemas.microsoft.com/office/drawing/2014/main" val="4257276318"/>
                    </a:ext>
                  </a:extLst>
                </a:gridCol>
                <a:gridCol w="3093856">
                  <a:extLst>
                    <a:ext uri="{9D8B030D-6E8A-4147-A177-3AD203B41FA5}">
                      <a16:colId xmlns:a16="http://schemas.microsoft.com/office/drawing/2014/main" val="3811957572"/>
                    </a:ext>
                  </a:extLst>
                </a:gridCol>
              </a:tblGrid>
              <a:tr h="7788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Componentes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Monto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(US$)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Instrumentos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Financiero</a:t>
                      </a:r>
                      <a:r>
                        <a:rPr lang="en-US" sz="2000" dirty="0"/>
                        <a:t> y Sector </a:t>
                      </a:r>
                      <a:r>
                        <a:rPr lang="en-US" sz="2000" dirty="0" err="1"/>
                        <a:t>Institucional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353818"/>
                  </a:ext>
                </a:extLst>
              </a:tr>
              <a:tr h="344369">
                <a:tc>
                  <a:txBody>
                    <a:bodyPr/>
                    <a:lstStyle/>
                    <a:p>
                      <a:r>
                        <a:rPr lang="es-HN" sz="1600" b="0" dirty="0">
                          <a:solidFill>
                            <a:schemeClr val="tx1"/>
                          </a:solidFill>
                        </a:rPr>
                        <a:t>1. Ayuda de Emergencia.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8,000,000.00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Donación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al Sector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Público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66268"/>
                  </a:ext>
                </a:extLst>
              </a:tr>
              <a:tr h="56091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HN" sz="1600" b="0" dirty="0">
                          <a:solidFill>
                            <a:schemeClr val="tx1"/>
                          </a:solidFill>
                        </a:rPr>
                        <a:t>Ayuda para compra y suministro regional de medicamentos y equipo médico para detección temprana del COVID-19.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2,100,000.00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Donación</a:t>
                      </a:r>
                      <a:r>
                        <a:rPr lang="en-US" sz="1600" dirty="0"/>
                        <a:t> al Sector </a:t>
                      </a:r>
                      <a:r>
                        <a:rPr lang="en-US" sz="1600" dirty="0" err="1"/>
                        <a:t>Público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898768"/>
                  </a:ext>
                </a:extLst>
              </a:tr>
              <a:tr h="560919">
                <a:tc>
                  <a:txBody>
                    <a:bodyPr/>
                    <a:lstStyle/>
                    <a:p>
                      <a:r>
                        <a:rPr lang="es-HN" sz="1600" b="0" dirty="0">
                          <a:solidFill>
                            <a:schemeClr val="tx1"/>
                          </a:solidFill>
                        </a:rPr>
                        <a:t>3.  Crédito para financiar operaciones del Sector Público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550,000,000.00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Préstamos</a:t>
                      </a:r>
                      <a:r>
                        <a:rPr lang="en-US" sz="1600" dirty="0"/>
                        <a:t> al Sector </a:t>
                      </a:r>
                      <a:r>
                        <a:rPr lang="en-US" sz="1600" dirty="0" err="1"/>
                        <a:t>Público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soberano</a:t>
                      </a:r>
                      <a:r>
                        <a:rPr lang="en-US" sz="1600" dirty="0"/>
                        <a:t> y no </a:t>
                      </a:r>
                      <a:r>
                        <a:rPr lang="en-US" sz="1600" dirty="0" err="1"/>
                        <a:t>soberano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946730"/>
                  </a:ext>
                </a:extLst>
              </a:tr>
              <a:tr h="560919">
                <a:tc>
                  <a:txBody>
                    <a:bodyPr/>
                    <a:lstStyle/>
                    <a:p>
                      <a:r>
                        <a:rPr lang="es-HN" sz="1600" b="0" dirty="0">
                          <a:solidFill>
                            <a:schemeClr val="tx1"/>
                          </a:solidFill>
                        </a:rPr>
                        <a:t>4. Programa de Crédito para Apoyar la Gestión de Liquidez de los Bancos Centrales.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1,000,000,000.00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Línea</a:t>
                      </a:r>
                      <a:r>
                        <a:rPr lang="en-US" sz="1600" dirty="0"/>
                        <a:t> de </a:t>
                      </a:r>
                      <a:r>
                        <a:rPr lang="en-US" sz="1600" dirty="0" err="1"/>
                        <a:t>Crédito</a:t>
                      </a:r>
                      <a:r>
                        <a:rPr lang="en-US" sz="1600" dirty="0"/>
                        <a:t> a los </a:t>
                      </a:r>
                      <a:r>
                        <a:rPr lang="en-US" sz="1600" dirty="0" err="1"/>
                        <a:t>Bancos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Centrales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321868"/>
                  </a:ext>
                </a:extLst>
              </a:tr>
              <a:tr h="560919">
                <a:tc>
                  <a:txBody>
                    <a:bodyPr/>
                    <a:lstStyle/>
                    <a:p>
                      <a:r>
                        <a:rPr lang="es-HN" sz="1600" b="0" dirty="0">
                          <a:solidFill>
                            <a:schemeClr val="tx1"/>
                          </a:solidFill>
                        </a:rPr>
                        <a:t>5. Facilidad de Apoyo al Sector Financiero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350,000,000.00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Préstamos</a:t>
                      </a:r>
                      <a:r>
                        <a:rPr lang="en-US" sz="1600" dirty="0"/>
                        <a:t>, Trade Finance, </a:t>
                      </a:r>
                      <a:r>
                        <a:rPr lang="en-US" sz="1600" dirty="0" err="1"/>
                        <a:t>Garantías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87600"/>
                  </a:ext>
                </a:extLst>
              </a:tr>
              <a:tr h="347998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Apoyo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 al Proyecto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Trifinio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Donación</a:t>
                      </a:r>
                      <a:r>
                        <a:rPr lang="en-US" sz="1600" dirty="0"/>
                        <a:t> al Proyecto </a:t>
                      </a:r>
                      <a:r>
                        <a:rPr lang="en-US" sz="1600" dirty="0" err="1"/>
                        <a:t>Trifinio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25728"/>
                  </a:ext>
                </a:extLst>
              </a:tr>
              <a:tr h="486091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Monto Total del </a:t>
                      </a:r>
                      <a:r>
                        <a:rPr lang="en-US" sz="1600" b="1" dirty="0" err="1"/>
                        <a:t>Programa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1,910,125,000.00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52266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47C0B3E-6DE5-4B63-A3EC-3EC1FA9D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99" y="317839"/>
            <a:ext cx="9243528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del Programa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5B5ADB7-3599-4D80-B03E-0FE04C5AC4AB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267009-0B1C-41D5-8681-A8D8C31A45EA}"/>
              </a:ext>
            </a:extLst>
          </p:cNvPr>
          <p:cNvSpPr/>
          <p:nvPr/>
        </p:nvSpPr>
        <p:spPr>
          <a:xfrm>
            <a:off x="406499" y="1106868"/>
            <a:ext cx="10511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dirty="0"/>
              <a:t>El Programa será financiado con recursos ordinarios del BCIE por un monto de hasta </a:t>
            </a:r>
            <a:r>
              <a:rPr lang="es-MX" sz="2000" b="1" dirty="0"/>
              <a:t>US$1,910,125,000.00</a:t>
            </a:r>
            <a:r>
              <a:rPr lang="es-MX" sz="2000" dirty="0"/>
              <a:t>, sin perjuicio de los recursos que se movilicen de fuentes externas. </a:t>
            </a:r>
            <a:endParaRPr lang="es-H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2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E61-6C3F-4571-A688-4169C45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86" y="286719"/>
            <a:ext cx="9011321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Países Elegibles del Programa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D959C420-1B1E-4D74-8712-7235DE504D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703800-5AFF-4DD9-9EC5-7986D829BFCE}"/>
              </a:ext>
            </a:extLst>
          </p:cNvPr>
          <p:cNvGrpSpPr/>
          <p:nvPr/>
        </p:nvGrpSpPr>
        <p:grpSpPr>
          <a:xfrm>
            <a:off x="612833" y="1756789"/>
            <a:ext cx="9779927" cy="3211115"/>
            <a:chOff x="612833" y="1756789"/>
            <a:chExt cx="9779927" cy="321111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7C7DC9-92B3-4C4D-823F-B7F6F2D0D693}"/>
                </a:ext>
              </a:extLst>
            </p:cNvPr>
            <p:cNvSpPr txBox="1"/>
            <p:nvPr/>
          </p:nvSpPr>
          <p:spPr>
            <a:xfrm>
              <a:off x="8992918" y="2454802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Costa Rica</a:t>
              </a:r>
            </a:p>
          </p:txBody>
        </p:sp>
        <p:pic>
          <p:nvPicPr>
            <p:cNvPr id="13" name="Picture 12" descr="Bandera de Honduras">
              <a:extLst>
                <a:ext uri="{FF2B5EF4-FFF2-40B4-BE49-F238E27FC236}">
                  <a16:creationId xmlns:a16="http://schemas.microsoft.com/office/drawing/2014/main" id="{6F219243-DB80-4E50-8AB9-3384CA0B1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538" y="1756789"/>
              <a:ext cx="964777" cy="632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8" descr="Resultado de imagen para bandera de guatemala">
              <a:extLst>
                <a:ext uri="{FF2B5EF4-FFF2-40B4-BE49-F238E27FC236}">
                  <a16:creationId xmlns:a16="http://schemas.microsoft.com/office/drawing/2014/main" id="{FCE24154-2EF4-423B-B67A-FB4C5FCF3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99" y="1797302"/>
              <a:ext cx="971158" cy="606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5" descr="Bandera nacional de El Salvador">
              <a:extLst>
                <a:ext uri="{FF2B5EF4-FFF2-40B4-BE49-F238E27FC236}">
                  <a16:creationId xmlns:a16="http://schemas.microsoft.com/office/drawing/2014/main" id="{06C40AC0-EBE2-4DDC-99B5-619539215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152" y="1760087"/>
              <a:ext cx="964777" cy="62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7055A-00AA-4E6D-901B-DEF3A2F08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471" y="1781933"/>
              <a:ext cx="965264" cy="57915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AD7F1F-0F9B-469F-857B-A3FFF5380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5005" y="1786423"/>
              <a:ext cx="964776" cy="6029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3098A5-DD37-45B2-B598-6CA70C9BA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449" y="3728087"/>
              <a:ext cx="955128" cy="60788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C7A75D-8B30-47BB-936C-C284AF5C7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766" y="3744673"/>
              <a:ext cx="971157" cy="6078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D34936-D7A4-4601-90A1-94D287F72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766" y="1797303"/>
              <a:ext cx="964777" cy="606974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3B587A-2549-440E-816A-85EDCA830A7D}"/>
                </a:ext>
              </a:extLst>
            </p:cNvPr>
            <p:cNvSpPr txBox="1"/>
            <p:nvPr/>
          </p:nvSpPr>
          <p:spPr>
            <a:xfrm>
              <a:off x="612833" y="2454802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Guatemala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033F1A5-A39A-4500-AC30-DD4ECC961599}"/>
                </a:ext>
              </a:extLst>
            </p:cNvPr>
            <p:cNvSpPr txBox="1"/>
            <p:nvPr/>
          </p:nvSpPr>
          <p:spPr>
            <a:xfrm>
              <a:off x="7332476" y="2484296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Nicaragua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42B3CF-15BE-4386-AD76-03B85F2CD2A0}"/>
                </a:ext>
              </a:extLst>
            </p:cNvPr>
            <p:cNvSpPr txBox="1"/>
            <p:nvPr/>
          </p:nvSpPr>
          <p:spPr>
            <a:xfrm>
              <a:off x="2392766" y="2458168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600" b="1" dirty="0"/>
                <a:t>Belice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3AE38A-552F-42C2-8EDC-2563DB57671B}"/>
                </a:ext>
              </a:extLst>
            </p:cNvPr>
            <p:cNvSpPr txBox="1"/>
            <p:nvPr/>
          </p:nvSpPr>
          <p:spPr>
            <a:xfrm>
              <a:off x="3998600" y="2484296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El Salvador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C1A525-45F7-4B4B-A860-ED4A9ECAEFCA}"/>
                </a:ext>
              </a:extLst>
            </p:cNvPr>
            <p:cNvSpPr txBox="1"/>
            <p:nvPr/>
          </p:nvSpPr>
          <p:spPr>
            <a:xfrm>
              <a:off x="5665538" y="2454802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Honduras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420D20-C0D6-4EEE-9D0D-F017B8DDC7C8}"/>
                </a:ext>
              </a:extLst>
            </p:cNvPr>
            <p:cNvSpPr txBox="1"/>
            <p:nvPr/>
          </p:nvSpPr>
          <p:spPr>
            <a:xfrm>
              <a:off x="2251937" y="4383129"/>
              <a:ext cx="122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HN" sz="1600" b="1" dirty="0"/>
                <a:t>República Dominicana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34CEC4-145F-4CEE-B0F5-10593DAF7DE5}"/>
                </a:ext>
              </a:extLst>
            </p:cNvPr>
            <p:cNvSpPr txBox="1"/>
            <p:nvPr/>
          </p:nvSpPr>
          <p:spPr>
            <a:xfrm>
              <a:off x="612833" y="4419947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Panamá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6C6F3C-C9AF-4B47-9B45-963B0A3C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151" y="3703997"/>
              <a:ext cx="964777" cy="630572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FA0BCD3-C751-4274-A078-6671FD483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85292" y="3717085"/>
              <a:ext cx="971157" cy="63057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FBA882B-B0B5-4EDC-9EBD-2CB51DF326C4}"/>
                </a:ext>
              </a:extLst>
            </p:cNvPr>
            <p:cNvSpPr txBox="1"/>
            <p:nvPr/>
          </p:nvSpPr>
          <p:spPr>
            <a:xfrm>
              <a:off x="3927967" y="4383129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México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13752C-605B-4C45-A9D1-29F39EF7CA9B}"/>
                </a:ext>
              </a:extLst>
            </p:cNvPr>
            <p:cNvSpPr txBox="1"/>
            <p:nvPr/>
          </p:nvSpPr>
          <p:spPr>
            <a:xfrm>
              <a:off x="5585292" y="4419947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Colombia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24CE5A3-20B3-4496-8C23-B96624646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91608" y="3727770"/>
              <a:ext cx="971157" cy="60298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474721-701D-417A-B8AB-065DC42FA575}"/>
                </a:ext>
              </a:extLst>
            </p:cNvPr>
            <p:cNvSpPr txBox="1"/>
            <p:nvPr/>
          </p:nvSpPr>
          <p:spPr>
            <a:xfrm>
              <a:off x="7191608" y="4419947"/>
              <a:ext cx="13998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Cuba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AA50D1-3EF2-4BA1-AC54-359C7DECABDA}"/>
              </a:ext>
            </a:extLst>
          </p:cNvPr>
          <p:cNvSpPr txBox="1"/>
          <p:nvPr/>
        </p:nvSpPr>
        <p:spPr>
          <a:xfrm>
            <a:off x="612833" y="5389661"/>
            <a:ext cx="949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dirty="0"/>
              <a:t>Las operaciones se aprobarán en la medida en que se soliciten bajo la modalidad de caso por caso. </a:t>
            </a:r>
            <a:endParaRPr lang="en-US" dirty="0"/>
          </a:p>
          <a:p>
            <a:endParaRPr lang="en-US" dirty="0"/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7B4A6588-D227-4EAF-8BC6-D9675957E2C2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64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E61-6C3F-4571-A688-4169C45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77" y="354988"/>
            <a:ext cx="8665348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Lista tentativa de posibles socios del Programa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D959C420-1B1E-4D74-8712-7235DE504D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A7760CA-83E4-45DE-A638-14B9515A41FD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B52A4B-F98C-484D-A79F-CE68BC7B1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565" y="3951687"/>
            <a:ext cx="1342870" cy="982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937570-A2EE-4614-AC60-C283B330C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209" y="2186477"/>
            <a:ext cx="1352008" cy="956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53F596-0D32-4ACB-A425-0FCBBBEF1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2075" y="2186477"/>
            <a:ext cx="1412260" cy="9563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B0A74F-ED54-474E-BC29-F15159CF4E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9183" y="2173025"/>
            <a:ext cx="1335742" cy="960001"/>
          </a:xfrm>
          <a:prstGeom prst="rect">
            <a:avLst/>
          </a:prstGeom>
        </p:spPr>
      </p:pic>
      <p:pic>
        <p:nvPicPr>
          <p:cNvPr id="13" name="Picture 12" descr="http://media.strategywiki.org/images/thumb/6/60/Flag_of_the_European_Union.svg/800px-Flag_of_the_European_Union.svg.png">
            <a:extLst>
              <a:ext uri="{FF2B5EF4-FFF2-40B4-BE49-F238E27FC236}">
                <a16:creationId xmlns:a16="http://schemas.microsoft.com/office/drawing/2014/main" id="{F76EE208-67B7-46AD-ADDD-27E30BF01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818" y="3946176"/>
            <a:ext cx="1437631" cy="95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1F82934-F81E-4133-B245-926206C959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8" y="2060880"/>
            <a:ext cx="1436384" cy="956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B1E7B5-D82A-420B-A22B-82E5E01D7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818" y="5323587"/>
            <a:ext cx="1446026" cy="976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8E431A-BE0A-4BDD-81E6-12F98FD88C38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FF2B5EF4-FFF2-40B4-BE49-F238E27FC236}">
                <a16:creationI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svg="http://schemas.microsoft.com/office/drawing/2016/SVG/main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c="http://schemas.openxmlformats.org/drawingml/2006/chart" xmlns:a1611="http://schemas.microsoft.com/office/drawing/2016/11/main" xmlns:dgm="http://schemas.openxmlformats.org/drawingml/2006/diagram" xmlns:a16="http://schemas.microsoft.com/office/drawing/2014/main" xmlns:arto="http://schemas.microsoft.com/office/word/2006/arto" xmlns:lc="http://schemas.openxmlformats.org/drawingml/2006/lockedCanvas" id="{D9AD9884-F6DC-476E-9B54-52A0F0082479}"/>
              </a:ext>
            </a:extLst>
          </a:blip>
          <a:stretch>
            <a:fillRect/>
          </a:stretch>
        </p:blipFill>
        <p:spPr>
          <a:xfrm>
            <a:off x="3076095" y="5305158"/>
            <a:ext cx="1395002" cy="1052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0EFB43-7F50-496C-9D60-7B9349A7AD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87380" y="3959419"/>
            <a:ext cx="1444866" cy="9665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A5FD00-F3A5-4210-A8D3-35B459D9C6E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4808" r="25123"/>
          <a:stretch/>
        </p:blipFill>
        <p:spPr>
          <a:xfrm>
            <a:off x="5410639" y="5305158"/>
            <a:ext cx="1356796" cy="978788"/>
          </a:xfrm>
          <a:prstGeom prst="rect">
            <a:avLst/>
          </a:prstGeom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ED8EDE5-B2CC-4E6C-9AEB-0D555ED0844A}"/>
              </a:ext>
            </a:extLst>
          </p:cNvPr>
          <p:cNvSpPr txBox="1">
            <a:spLocks/>
          </p:cNvSpPr>
          <p:nvPr/>
        </p:nvSpPr>
        <p:spPr>
          <a:xfrm>
            <a:off x="434506" y="1364351"/>
            <a:ext cx="10569058" cy="5245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HN" sz="2800" b="1" dirty="0"/>
              <a:t>Cofinanciamiento/</a:t>
            </a:r>
            <a:r>
              <a:rPr lang="es-HN" sz="2800" b="1" dirty="0" err="1"/>
              <a:t>Blending</a:t>
            </a:r>
            <a:r>
              <a:rPr lang="es-HN" sz="2800" b="1" dirty="0"/>
              <a:t> de Recursos/Provisión de medicamentos</a:t>
            </a:r>
            <a:endParaRPr lang="es-HN" sz="24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17C4CB8-5D19-413E-A1E5-1FACB0D173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7093" y="3946176"/>
            <a:ext cx="1433006" cy="9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D7B5-C22F-4340-9935-0F7D0C262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2" y="345712"/>
            <a:ext cx="8106697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Siguientes Pasos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BCCFF-A429-4F87-B61B-0E39971B3ED2}"/>
              </a:ext>
            </a:extLst>
          </p:cNvPr>
          <p:cNvSpPr txBox="1"/>
          <p:nvPr/>
        </p:nvSpPr>
        <p:spPr>
          <a:xfrm>
            <a:off x="442501" y="1401097"/>
            <a:ext cx="9855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3200" dirty="0"/>
              <a:t>Finalización del diseño del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3200" dirty="0"/>
              <a:t>Confirmar la participación de los </a:t>
            </a:r>
            <a:r>
              <a:rPr lang="es-HN" sz="3200" dirty="0" err="1"/>
              <a:t>co-financiadores</a:t>
            </a:r>
            <a:r>
              <a:rPr lang="es-HN" sz="3200" dirty="0"/>
              <a:t> del</a:t>
            </a:r>
            <a:br>
              <a:rPr lang="es-HN" sz="3200" dirty="0"/>
            </a:br>
            <a:r>
              <a:rPr lang="es-HN" sz="3200" dirty="0"/>
              <a:t>Programa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H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3200" dirty="0"/>
              <a:t>Elevar a la consideración del Directorio la aprobación</a:t>
            </a:r>
            <a:br>
              <a:rPr lang="es-HN" sz="3200" dirty="0"/>
            </a:br>
            <a:r>
              <a:rPr lang="es-HN" sz="3200" dirty="0"/>
              <a:t>del Programa en el mes de abril-20</a:t>
            </a:r>
          </a:p>
          <a:p>
            <a:r>
              <a:rPr lang="es-HN" sz="32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HN" sz="3200" dirty="0"/>
              <a:t>Diseño y aprobación de las </a:t>
            </a:r>
            <a:r>
              <a:rPr lang="es-HN" sz="3200" dirty="0" err="1"/>
              <a:t>OPDs</a:t>
            </a:r>
            <a:r>
              <a:rPr lang="es-HN" sz="3200" dirty="0"/>
              <a:t> de Emergencia por país </a:t>
            </a:r>
            <a:endParaRPr lang="en-US" sz="32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4AEF5E8-2A9C-40EC-AAEB-989341C23E60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99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47E6F-7D78-4C0B-A0EB-258C9D549964}"/>
              </a:ext>
            </a:extLst>
          </p:cNvPr>
          <p:cNvSpPr>
            <a:spLocks noGrp="1"/>
          </p:cNvSpPr>
          <p:nvPr>
            <p:ph type="ftr" sz="quarter" idx="4294967295"/>
            <p:custDataLst>
              <p:tags r:id="rId1"/>
            </p:custDataLst>
          </p:nvPr>
        </p:nvSpPr>
        <p:spPr>
          <a:xfrm>
            <a:off x="0" y="6477000"/>
            <a:ext cx="1219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1312962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4AEF-9C41-4DC6-BCB3-AAA8F8991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375" y="3376256"/>
            <a:ext cx="6274123" cy="503695"/>
          </a:xfrm>
        </p:spPr>
        <p:txBody>
          <a:bodyPr/>
          <a:lstStyle/>
          <a:p>
            <a:r>
              <a:rPr lang="es-HN" sz="11500" dirty="0"/>
              <a:t>ANEXOS</a:t>
            </a:r>
            <a:endParaRPr lang="en-US" sz="1150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E33FACA-6AAB-4FB2-8B9B-E76DF2B258F0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86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62C9-9C5D-42D0-8ACF-C9BD84E0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7" y="315124"/>
            <a:ext cx="9238090" cy="883268"/>
          </a:xfrm>
        </p:spPr>
        <p:txBody>
          <a:bodyPr/>
          <a:lstStyle/>
          <a:p>
            <a:r>
              <a:rPr lang="es-HN" sz="3200" i="1" dirty="0"/>
              <a:t>Anexo 1 – Información a la fecha sobre Plan Regional y estimaciones de compras regionales</a:t>
            </a:r>
            <a:endParaRPr lang="en-US" sz="3200" i="1" dirty="0"/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97922114-D99F-4D3A-9DAC-2BB4FF80DC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89D39-907A-4FA9-A090-0136B508C3DD}"/>
              </a:ext>
            </a:extLst>
          </p:cNvPr>
          <p:cNvSpPr/>
          <p:nvPr/>
        </p:nvSpPr>
        <p:spPr>
          <a:xfrm>
            <a:off x="802554" y="1582558"/>
            <a:ext cx="106560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Plan de Contingencia Regional orientado a complementar los esfuerzos nacionales para la prevención, contención, tratamiento y recuperación de la COVID-19 y otras enfermedades de rápida propagación – </a:t>
            </a:r>
            <a:r>
              <a:rPr lang="es-ES" sz="2000" dirty="0">
                <a:solidFill>
                  <a:srgbClr val="0070C0"/>
                </a:solidFill>
                <a:latin typeface="Calibri" panose="020F0502020204030204" pitchFamily="34" charset="0"/>
              </a:rPr>
              <a:t>Plan en preparación por </a:t>
            </a:r>
            <a:r>
              <a:rPr lang="es-HN" sz="2000" dirty="0">
                <a:solidFill>
                  <a:srgbClr val="0070C0"/>
                </a:solidFill>
              </a:rPr>
              <a:t>COMISCA/CEPREDENAC/SICA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06480-FEE3-4588-8B89-23F6059C3D03}"/>
              </a:ext>
            </a:extLst>
          </p:cNvPr>
          <p:cNvSpPr/>
          <p:nvPr/>
        </p:nvSpPr>
        <p:spPr>
          <a:xfrm>
            <a:off x="767989" y="2754659"/>
            <a:ext cx="10656021" cy="354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HN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Incluye acciones prioritarias agrupadas en 5 componentes: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/>
              <a:t>Componente I. </a:t>
            </a:r>
            <a:r>
              <a:rPr lang="es-ES" dirty="0"/>
              <a:t>Medidas de Prevención y Contención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/>
              <a:t>Componente II. </a:t>
            </a:r>
            <a:r>
              <a:rPr lang="es-ES" dirty="0"/>
              <a:t>Medidas de manejo de pacientes en cada tipo de casos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/>
              <a:t>Componente III. </a:t>
            </a:r>
            <a:r>
              <a:rPr lang="es-ES" dirty="0"/>
              <a:t>Armonización de mensajes informativos, preventivos y educativos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/>
              <a:t>Componente IV. </a:t>
            </a:r>
            <a:r>
              <a:rPr lang="es-ES" dirty="0"/>
              <a:t>Acceso a medicamentos, dispositivos médicos y otros bienes de interés sanitario, a través de la Negociación Conjunta COMISCA®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/>
              <a:t>Componente V. </a:t>
            </a:r>
            <a:r>
              <a:rPr lang="es-ES" dirty="0"/>
              <a:t>Mecanismo Regional para fortalecer la capacidad de preparación, mitigación, respuesta y asistencia humanitaria.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24A964C-C645-44B8-B288-30D507841361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17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62C9-9C5D-42D0-8ACF-C9BD84E0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29" y="322231"/>
            <a:ext cx="9096055" cy="883268"/>
          </a:xfrm>
        </p:spPr>
        <p:txBody>
          <a:bodyPr/>
          <a:lstStyle/>
          <a:p>
            <a:r>
              <a:rPr lang="es-HN" sz="3200" i="1" dirty="0"/>
              <a:t>Anexo 1 – Información a la fecha sobre estimaciones de compras regionales</a:t>
            </a:r>
            <a:endParaRPr lang="en-US" sz="3200" i="1" dirty="0"/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97922114-D99F-4D3A-9DAC-2BB4FF80DC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EFAF034C-CACC-401C-9AE4-62D97F2DA0C6}"/>
              </a:ext>
            </a:extLst>
          </p:cNvPr>
          <p:cNvSpPr txBox="1"/>
          <p:nvPr/>
        </p:nvSpPr>
        <p:spPr>
          <a:xfrm>
            <a:off x="6868160" y="5879514"/>
            <a:ext cx="4821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600" b="1" i="1" dirty="0">
                <a:solidFill>
                  <a:schemeClr val="accent1">
                    <a:lumMod val="50000"/>
                  </a:schemeClr>
                </a:solidFill>
              </a:rPr>
              <a:t>Datos procesados al 18/03/2020</a:t>
            </a:r>
          </a:p>
          <a:p>
            <a:pPr algn="r"/>
            <a:r>
              <a:rPr lang="es-419" sz="1600" b="1" i="1" dirty="0">
                <a:solidFill>
                  <a:schemeClr val="accent1">
                    <a:lumMod val="50000"/>
                  </a:schemeClr>
                </a:solidFill>
              </a:rPr>
              <a:t>* Corresponde al reporte BLZ, HON, NIC, CRO y RDO</a:t>
            </a:r>
          </a:p>
        </p:txBody>
      </p:sp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64E6FF2E-BE00-4132-9555-FFB0CDB4EE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52728" y="1496614"/>
          <a:ext cx="7306056" cy="3718468"/>
        </p:xfrm>
        <a:graphic>
          <a:graphicData uri="http://schemas.openxmlformats.org/drawingml/2006/table">
            <a:tbl>
              <a:tblPr/>
              <a:tblGrid>
                <a:gridCol w="4422086">
                  <a:extLst>
                    <a:ext uri="{9D8B030D-6E8A-4147-A177-3AD203B41FA5}">
                      <a16:colId xmlns:a16="http://schemas.microsoft.com/office/drawing/2014/main" val="522065380"/>
                    </a:ext>
                  </a:extLst>
                </a:gridCol>
                <a:gridCol w="2883970">
                  <a:extLst>
                    <a:ext uri="{9D8B030D-6E8A-4147-A177-3AD203B41FA5}">
                      <a16:colId xmlns:a16="http://schemas.microsoft.com/office/drawing/2014/main" val="3396212002"/>
                    </a:ext>
                  </a:extLst>
                </a:gridCol>
              </a:tblGrid>
              <a:tr h="48751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Rubros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(US$)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140368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/>
                      <a:r>
                        <a:rPr lang="es-SV" sz="18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Equipo de Protección Personal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$113,367,978.55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247444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/>
                      <a:r>
                        <a:rPr lang="es-SV" sz="18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Insumos médicos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$1,706,815.27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042749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/>
                      <a:r>
                        <a:rPr lang="es-SV" sz="1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Equipo Médico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$6,658,874.71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398678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/>
                      <a:r>
                        <a:rPr lang="es-ES" sz="18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Material y equipo de laboratorio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$2,522,197.00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1762946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 marL="92075" indent="0" algn="l" defTabSz="914400" rtl="0" eaLnBrk="1" fontAlgn="ctr" latinLnBrk="0" hangingPunct="1"/>
                      <a:r>
                        <a:rPr lang="es-SV" sz="1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Medicamentos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$15,571,204.30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8827"/>
                  </a:ext>
                </a:extLst>
              </a:tr>
              <a:tr h="411039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Antisépticos y desinfectantes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$2,529,081.30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017001"/>
                  </a:ext>
                </a:extLst>
              </a:tr>
              <a:tr h="296330">
                <a:tc>
                  <a:txBody>
                    <a:bodyPr/>
                    <a:lstStyle/>
                    <a:p>
                      <a:pPr algn="l" fontAlgn="b"/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800" b="0" i="0" u="none" strike="noStrike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006834"/>
                  </a:ext>
                </a:extLst>
              </a:tr>
              <a:tr h="468393">
                <a:tc>
                  <a:txBody>
                    <a:bodyPr/>
                    <a:lstStyle/>
                    <a:p>
                      <a:pPr algn="l" fontAlgn="b"/>
                      <a:endParaRPr lang="es-S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$142,356,151.13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360755"/>
                  </a:ext>
                </a:extLst>
              </a:tr>
            </a:tbl>
          </a:graphicData>
        </a:graphic>
      </p:graphicFrame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CE04BBE-0C33-4311-B63C-0A4DA8686963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5989-6C8C-4A89-AB85-5AAE323D5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8" y="340854"/>
            <a:ext cx="8106697" cy="883268"/>
          </a:xfrm>
        </p:spPr>
        <p:txBody>
          <a:bodyPr/>
          <a:lstStyle/>
          <a:p>
            <a:r>
              <a:rPr lang="es-H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¿Qué es el Corona Virus?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CCD9C-C410-45A8-B16F-4EE368FBD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48" y="1351836"/>
            <a:ext cx="11287113" cy="5004514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b="0" dirty="0"/>
              <a:t>COVID-19 es una enfermedad infecciosa causada por un nuevo virus que no había sido detectado en humanos hasta la fecha.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S" b="0" dirty="0"/>
              <a:t>El virus causa una enfermedad respiratoria como la gripe (influenza) con diversos síntomas (tos, fiebre, etc.) que, en casos graves, puede producir una neumonía. Para protegerse puede lavarse las manos regularmente y evitar tocarse la cara.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b="0" dirty="0"/>
          </a:p>
          <a:p>
            <a:pPr marL="0" indent="0" algn="just">
              <a:buNone/>
            </a:pPr>
            <a:r>
              <a:rPr lang="es-ES" dirty="0"/>
              <a:t>¿Cómo se propaga?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HN" b="0" dirty="0"/>
              <a:t>El nuevo coronavirus se propaga principalmente por contacto directo (1 metro o 3 pies) con una persona infectada cuando tose o estornuda, o por contacto con sus </a:t>
            </a:r>
            <a:r>
              <a:rPr lang="es-HN" b="0" dirty="0" err="1"/>
              <a:t>gotículas</a:t>
            </a:r>
            <a:r>
              <a:rPr lang="es-HN" b="0" dirty="0"/>
              <a:t> respiratorias (saliva o secreciones nasales).</a:t>
            </a:r>
          </a:p>
        </p:txBody>
      </p:sp>
      <p:sp>
        <p:nvSpPr>
          <p:cNvPr id="4" name="BJPseudoFooter">
            <a:extLst>
              <a:ext uri="{FF2B5EF4-FFF2-40B4-BE49-F238E27FC236}">
                <a16:creationId xmlns:a16="http://schemas.microsoft.com/office/drawing/2014/main" id="{1C57A06E-962A-4283-B487-4F8F4F6D486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20A647F-5500-40CD-8B7D-04408CB02A67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31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62C9-9C5D-42D0-8ACF-C9BD84E0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0" y="313353"/>
            <a:ext cx="9051666" cy="883268"/>
          </a:xfrm>
        </p:spPr>
        <p:txBody>
          <a:bodyPr/>
          <a:lstStyle/>
          <a:p>
            <a:r>
              <a:rPr lang="es-HN" sz="3200" i="1" dirty="0"/>
              <a:t>Anexo 1 – Información a la fecha sobre estimaciones de compras regionales</a:t>
            </a:r>
            <a:endParaRPr lang="en-US" sz="3200" i="1" dirty="0"/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97922114-D99F-4D3A-9DAC-2BB4FF80DC8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EFAF034C-CACC-401C-9AE4-62D97F2DA0C6}"/>
              </a:ext>
            </a:extLst>
          </p:cNvPr>
          <p:cNvSpPr txBox="1"/>
          <p:nvPr/>
        </p:nvSpPr>
        <p:spPr>
          <a:xfrm>
            <a:off x="6868160" y="5879514"/>
            <a:ext cx="4821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1600" b="1" i="1" dirty="0">
                <a:solidFill>
                  <a:schemeClr val="accent1">
                    <a:lumMod val="50000"/>
                  </a:schemeClr>
                </a:solidFill>
              </a:rPr>
              <a:t>Datos procesados al 18/03/2020</a:t>
            </a:r>
          </a:p>
        </p:txBody>
      </p:sp>
      <p:graphicFrame>
        <p:nvGraphicFramePr>
          <p:cNvPr id="9" name="Tabla 5">
            <a:extLst>
              <a:ext uri="{FF2B5EF4-FFF2-40B4-BE49-F238E27FC236}">
                <a16:creationId xmlns:a16="http://schemas.microsoft.com/office/drawing/2014/main" id="{A2065D84-8CF1-4054-8D1E-F578DC92C8B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64208" y="2221992"/>
          <a:ext cx="8485632" cy="2760376"/>
        </p:xfrm>
        <a:graphic>
          <a:graphicData uri="http://schemas.openxmlformats.org/drawingml/2006/table">
            <a:tbl>
              <a:tblPr/>
              <a:tblGrid>
                <a:gridCol w="3666744">
                  <a:extLst>
                    <a:ext uri="{9D8B030D-6E8A-4147-A177-3AD203B41FA5}">
                      <a16:colId xmlns:a16="http://schemas.microsoft.com/office/drawing/2014/main" val="1179172962"/>
                    </a:ext>
                  </a:extLst>
                </a:gridCol>
                <a:gridCol w="2898648">
                  <a:extLst>
                    <a:ext uri="{9D8B030D-6E8A-4147-A177-3AD203B41FA5}">
                      <a16:colId xmlns:a16="http://schemas.microsoft.com/office/drawing/2014/main" val="1627747756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4102041724"/>
                    </a:ext>
                  </a:extLst>
                </a:gridCol>
              </a:tblGrid>
              <a:tr h="45559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Monto por pais (US$)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Items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09000"/>
                  </a:ext>
                </a:extLst>
              </a:tr>
              <a:tr h="384130">
                <a:tc>
                  <a:txBody>
                    <a:bodyPr/>
                    <a:lstStyle/>
                    <a:p>
                      <a:pPr marL="0" indent="92075" algn="l" defTabSz="914400" rtl="0" eaLnBrk="1" fontAlgn="ctr" latinLnBrk="0" hangingPunct="1"/>
                      <a:r>
                        <a:rPr lang="es-SV" sz="18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Nicaragua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$17,306,610.05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126759"/>
                  </a:ext>
                </a:extLst>
              </a:tr>
              <a:tr h="384130">
                <a:tc>
                  <a:txBody>
                    <a:bodyPr/>
                    <a:lstStyle/>
                    <a:p>
                      <a:pPr marL="0" indent="92075" algn="l" defTabSz="914400" rtl="0" eaLnBrk="1" fontAlgn="ctr" latinLnBrk="0" hangingPunct="1"/>
                      <a:r>
                        <a:rPr lang="es-SV" sz="18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República Dominicana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$102,636,712.20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556358"/>
                  </a:ext>
                </a:extLst>
              </a:tr>
              <a:tr h="384130">
                <a:tc>
                  <a:txBody>
                    <a:bodyPr/>
                    <a:lstStyle/>
                    <a:p>
                      <a:pPr marL="0" indent="92075" algn="l" defTabSz="914400" rtl="0" eaLnBrk="1" fontAlgn="ctr" latinLnBrk="0" hangingPunct="1"/>
                      <a:r>
                        <a:rPr lang="es-SV" sz="18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Costa Rica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$11,535,970.00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827628"/>
                  </a:ext>
                </a:extLst>
              </a:tr>
              <a:tr h="384130">
                <a:tc>
                  <a:txBody>
                    <a:bodyPr/>
                    <a:lstStyle/>
                    <a:p>
                      <a:pPr marL="0" indent="92075" algn="l" defTabSz="914400" rtl="0" eaLnBrk="1" fontAlgn="ctr" latinLnBrk="0" hangingPunct="1"/>
                      <a:r>
                        <a:rPr lang="es-SV" sz="18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Honduras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$10,852,858.88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692178"/>
                  </a:ext>
                </a:extLst>
              </a:tr>
              <a:tr h="384130">
                <a:tc>
                  <a:txBody>
                    <a:bodyPr/>
                    <a:lstStyle/>
                    <a:p>
                      <a:pPr marL="0" indent="92075" algn="l" fontAlgn="ctr"/>
                      <a:r>
                        <a:rPr lang="es-SV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Belice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$24,000.00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209382"/>
                  </a:ext>
                </a:extLst>
              </a:tr>
              <a:tr h="384130">
                <a:tc>
                  <a:txBody>
                    <a:bodyPr/>
                    <a:lstStyle/>
                    <a:p>
                      <a:pPr algn="l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1" u="none" strike="noStrike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$142,356,151.13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267473"/>
                  </a:ext>
                </a:extLst>
              </a:tr>
            </a:tbl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9246B43-75B5-4581-B080-E938BC824498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1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3A78-61F4-40F6-BAAB-AADBE76B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93" y="335023"/>
            <a:ext cx="9027245" cy="7308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Fases de Manejo de la Pandemia del COVID-19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0C81C-200B-4E55-ACE8-E12016F3483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79179" y="1333705"/>
            <a:ext cx="4832049" cy="5067095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es-HN" sz="1800" b="1" dirty="0"/>
              <a:t>1- FASE CONTENCIÓN. </a:t>
            </a:r>
          </a:p>
          <a:p>
            <a:pPr algn="just"/>
            <a:r>
              <a:rPr lang="es-HN" sz="1400" dirty="0"/>
              <a:t>En la situación epidemiológica, en donde no se registran casos confirmados, o los casos confirmados son aislados, se aplicarán las acciones propuestas para fase de contención.</a:t>
            </a:r>
            <a:br>
              <a:rPr lang="es-HN" sz="1400" dirty="0"/>
            </a:br>
            <a:endParaRPr lang="es-HN" sz="1400" dirty="0"/>
          </a:p>
          <a:p>
            <a:pPr algn="just"/>
            <a:r>
              <a:rPr lang="en-US" sz="1400" b="1" dirty="0"/>
              <a:t>Los </a:t>
            </a:r>
            <a:r>
              <a:rPr lang="es-HN" sz="1400" b="1" dirty="0"/>
              <a:t>objetivos en esta etapa </a:t>
            </a:r>
            <a:r>
              <a:rPr lang="en-US" sz="1400" b="1" dirty="0"/>
              <a:t>son:</a:t>
            </a:r>
            <a:endParaRPr lang="en-US" sz="1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Detectar oportunamente los casos iniciales y sus contactos</a:t>
            </a:r>
            <a:endParaRPr lang="en-US" sz="1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Minimizar la transmisión de la enfermedad evitando la diseminación del virus en la comunidad.</a:t>
            </a:r>
            <a:endParaRPr lang="en-US" sz="1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Preparar y fortalecer las necesidades del sistema de salud</a:t>
            </a:r>
            <a:endParaRPr lang="en-US" sz="1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Contribuir al conocimiento sobre la naturaleza de la enfermedad en el contexto de la región</a:t>
            </a:r>
            <a:endParaRPr lang="en-US" sz="1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Proporcionar información oportuna, transparente y basada en la evidencia científica, como también, todo nuevo conocimiento para apoyar las mejores prácticas de atención médica</a:t>
            </a:r>
            <a:endParaRPr lang="en-US" sz="1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Confirmar y fortalecer los acuerdos efectivos de gobernanza sanitaria en conjunto a todas las jurisdicciones</a:t>
            </a:r>
            <a:endParaRPr lang="en-US" sz="1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Asegurar una respuesta proporcionada y contribuir a mantener una atención de calidad</a:t>
            </a:r>
            <a:endParaRPr lang="en-US" sz="12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HN" sz="1200" dirty="0"/>
              <a:t>Comunicar de forma responsable y adecuada para generar confianza en la comunidad.</a:t>
            </a:r>
            <a:endParaRPr lang="en-US" sz="12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854D86-D130-43FA-90B8-707ECEE22ED5}"/>
              </a:ext>
            </a:extLst>
          </p:cNvPr>
          <p:cNvSpPr txBox="1">
            <a:spLocks/>
          </p:cNvSpPr>
          <p:nvPr/>
        </p:nvSpPr>
        <p:spPr>
          <a:xfrm>
            <a:off x="6780772" y="1340054"/>
            <a:ext cx="4832049" cy="5054395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HN" altLang="en-US" sz="1800" b="1" dirty="0">
                <a:latin typeface="+mn-lt"/>
                <a:ea typeface="Calibri" panose="020F0502020204030204" pitchFamily="34" charset="0"/>
              </a:rPr>
              <a:t>2- FASE DE MITIGACION.</a:t>
            </a:r>
            <a:endParaRPr lang="en-US" altLang="en-US" sz="1800" dirty="0">
              <a:latin typeface="+mn-lt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s-HN" altLang="en-US" sz="1400" dirty="0">
                <a:latin typeface="+mn-lt"/>
                <a:ea typeface="Calibri" panose="020F0502020204030204" pitchFamily="34" charset="0"/>
              </a:rPr>
              <a:t>En esta etapa, se deberán priorizar acciones para evitar los casos graves y muertes. </a:t>
            </a:r>
          </a:p>
          <a:p>
            <a:pPr algn="just" fontAlgn="base">
              <a:spcAft>
                <a:spcPct val="0"/>
              </a:spcAft>
            </a:pPr>
            <a:r>
              <a:rPr lang="es-HN" altLang="en-US" sz="1400" b="1" dirty="0"/>
              <a:t>Acciones en fase de contingencia</a:t>
            </a:r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Confirmación diagnóstica para los casos graves y fatales, criterios de diagnóstico clínico y epidemiológico para los casos leves y moderados o aquellos que no requieran internación.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La vigilancia epidemiológica pasara a ser agrupada para casos leves, y se realizara nominal solo para casos graves.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Se reforzará el sistema de salud, para poder dar respuesta a la demanda en atención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Monitoreo de camas críticas y del sistema de derivación de pacientes en estado crítico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Asegurar los insumos adecuados para protección del personal de salud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Reforzar las capacitaciones del personal de salud, en el uso adecuado de equipos de protección personal.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Fortalecer los programas de control de infecciones asociadas a los cuidados de la salud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Minimizar el riesgo de transmisión en instituciones sanitarias, en particular aquellas que regularmente asisten personas inmunocomprometidas</a:t>
            </a:r>
            <a:endParaRPr lang="en-US" altLang="en-US" sz="1100" dirty="0"/>
          </a:p>
          <a:p>
            <a:pPr marL="228600" indent="-228600" algn="just" fontAlgn="base">
              <a:spcAft>
                <a:spcPct val="0"/>
              </a:spcAft>
              <a:buFont typeface="+mj-lt"/>
              <a:buAutoNum type="arabicPeriod"/>
            </a:pPr>
            <a:r>
              <a:rPr lang="es-HN" altLang="en-US" sz="1100" dirty="0"/>
              <a:t>Priorizar en puntos de entrada, la difusión masiva estimulando el </a:t>
            </a:r>
            <a:r>
              <a:rPr lang="es-HN" altLang="en-US" sz="1100" dirty="0" err="1"/>
              <a:t>auto-reporte</a:t>
            </a:r>
            <a:r>
              <a:rPr lang="es-HN" altLang="en-US" sz="1100" dirty="0"/>
              <a:t> en pacientes sintomáticos.</a:t>
            </a:r>
            <a:endParaRPr lang="en-US" altLang="en-US" sz="1100" dirty="0"/>
          </a:p>
          <a:p>
            <a:endParaRPr lang="en-US" dirty="0"/>
          </a:p>
        </p:txBody>
      </p:sp>
      <p:sp>
        <p:nvSpPr>
          <p:cNvPr id="3" name="BJPseudoFooter">
            <a:extLst>
              <a:ext uri="{FF2B5EF4-FFF2-40B4-BE49-F238E27FC236}">
                <a16:creationId xmlns:a16="http://schemas.microsoft.com/office/drawing/2014/main" id="{65E19D5E-E4E9-4906-8B33-B4CEE7B4E3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474B0FC-6A16-4250-B861-AC3EE3FADA3D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3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6E5A-0585-4648-BBBF-3A7CD25F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15" y="324876"/>
            <a:ext cx="9249090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Actual del COVID-19 a Nivel Global al 30 de marzo de 2020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494C1189-7949-43BE-B0B4-B5C66BC62A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F8EA6-F0FE-4DCF-9729-BD2C87FD6884}"/>
              </a:ext>
            </a:extLst>
          </p:cNvPr>
          <p:cNvSpPr txBox="1"/>
          <p:nvPr/>
        </p:nvSpPr>
        <p:spPr>
          <a:xfrm>
            <a:off x="8363881" y="1162064"/>
            <a:ext cx="3533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1200" b="1" dirty="0"/>
              <a:t>Incidencia del COVID-19 en los países socios del BCIE en Latino América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CB86A-C43E-44ED-8370-422B66F2729F}"/>
              </a:ext>
            </a:extLst>
          </p:cNvPr>
          <p:cNvSpPr txBox="1"/>
          <p:nvPr/>
        </p:nvSpPr>
        <p:spPr>
          <a:xfrm>
            <a:off x="374303" y="5900396"/>
            <a:ext cx="8077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https://gisanddata.maps.arcgis.com/apps/opsdashboard/index.html#/bda7594740fd40299423467b48e9ecf6</a:t>
            </a:r>
            <a:endParaRPr lang="en-US" sz="1400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7D1AB20-A305-4425-B3C4-00BDC590490E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18E6C8E-06C5-4C35-8C36-1F2D3FDF4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32054"/>
              </p:ext>
            </p:extLst>
          </p:nvPr>
        </p:nvGraphicFramePr>
        <p:xfrm>
          <a:off x="8451540" y="1611750"/>
          <a:ext cx="3568505" cy="4332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54">
                  <a:extLst>
                    <a:ext uri="{9D8B030D-6E8A-4147-A177-3AD203B41FA5}">
                      <a16:colId xmlns:a16="http://schemas.microsoft.com/office/drawing/2014/main" val="3203014901"/>
                    </a:ext>
                  </a:extLst>
                </a:gridCol>
                <a:gridCol w="1165412">
                  <a:extLst>
                    <a:ext uri="{9D8B030D-6E8A-4147-A177-3AD203B41FA5}">
                      <a16:colId xmlns:a16="http://schemas.microsoft.com/office/drawing/2014/main" val="1895000477"/>
                    </a:ext>
                  </a:extLst>
                </a:gridCol>
                <a:gridCol w="1288039">
                  <a:extLst>
                    <a:ext uri="{9D8B030D-6E8A-4147-A177-3AD203B41FA5}">
                      <a16:colId xmlns:a16="http://schemas.microsoft.com/office/drawing/2014/main" val="1535806468"/>
                    </a:ext>
                  </a:extLst>
                </a:gridCol>
              </a:tblGrid>
              <a:tr h="469046"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País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Casos Confirmados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Muertes Confirmadas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124660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dirty="0"/>
                        <a:t>Panamá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989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24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51397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dirty="0"/>
                        <a:t>Costa Rica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314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49361"/>
                  </a:ext>
                </a:extLst>
              </a:tr>
              <a:tr h="477843">
                <a:tc>
                  <a:txBody>
                    <a:bodyPr/>
                    <a:lstStyle/>
                    <a:p>
                      <a:r>
                        <a:rPr lang="es-HN" sz="1200" dirty="0"/>
                        <a:t>República Dominicana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901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42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757249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dirty="0"/>
                        <a:t>Honduras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139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90321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dirty="0"/>
                        <a:t>Guatemala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340775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n-US" sz="1200" dirty="0"/>
                        <a:t>El Salvador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65938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n-US" sz="1200" dirty="0"/>
                        <a:t>Nicaragua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918985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noProof="0" dirty="0"/>
                        <a:t>Belice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dirty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11157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b="0" dirty="0"/>
                        <a:t>México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993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20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483938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b="0" dirty="0"/>
                        <a:t>Colombia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798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12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140207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b="0" dirty="0"/>
                        <a:t>Cuba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170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4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57832"/>
                  </a:ext>
                </a:extLst>
              </a:tr>
              <a:tr h="279849">
                <a:tc>
                  <a:txBody>
                    <a:bodyPr/>
                    <a:lstStyle/>
                    <a:p>
                      <a:r>
                        <a:rPr lang="es-HN" sz="1200" b="0" dirty="0"/>
                        <a:t>Argentina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820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0" dirty="0"/>
                        <a:t>23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57274"/>
                  </a:ext>
                </a:extLst>
              </a:tr>
              <a:tr h="307693">
                <a:tc>
                  <a:txBody>
                    <a:bodyPr/>
                    <a:lstStyle/>
                    <a:p>
                      <a:r>
                        <a:rPr lang="es-HN" sz="1200" b="1" dirty="0"/>
                        <a:t>Total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1" dirty="0"/>
                        <a:t>5,197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sz="1200" b="1" dirty="0"/>
                        <a:t>132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70606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8012E70-4A35-4B4E-84C1-7906969E6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77" y="1275987"/>
            <a:ext cx="7908004" cy="46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8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EC93-2CB2-4F56-B555-C528FCEC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5DE1E-1A3C-463F-92A5-0395BFB37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51" y="1216871"/>
            <a:ext cx="8640097" cy="52176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ADE730-2A47-46E0-9C1C-25F2EF91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45" y="290862"/>
            <a:ext cx="9146128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Implementadas por países SICA ante el COVID-19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JPseudoFooter">
            <a:extLst>
              <a:ext uri="{FF2B5EF4-FFF2-40B4-BE49-F238E27FC236}">
                <a16:creationId xmlns:a16="http://schemas.microsoft.com/office/drawing/2014/main" id="{1C261E06-C269-4ADB-BA23-4DF42AF23AE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CCC84B7-904F-41DD-9B52-5612FF4939A4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53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C6E5A-0585-4648-BBBF-3A7CD25F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45" y="333603"/>
            <a:ext cx="8933064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de los Jefes de Estado y de Gobierno de países SICA ante el COVID-19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494C1189-7949-43BE-B0B4-B5C66BC62A7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638541A-E114-47C1-988B-8C09B5818003}"/>
              </a:ext>
            </a:extLst>
          </p:cNvPr>
          <p:cNvSpPr txBox="1">
            <a:spLocks/>
          </p:cNvSpPr>
          <p:nvPr/>
        </p:nvSpPr>
        <p:spPr>
          <a:xfrm>
            <a:off x="727587" y="1469165"/>
            <a:ext cx="10226761" cy="46744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HN" sz="1800" i="1" dirty="0"/>
              <a:t>El 12 de marzo de 2020, los Jefes de Estado y de Gobierno de los países del SICA, a la luz de los niveles de propagación y gravedad de casos por COVID-19 (coronavirus) a nivel global, declararon, entre otros cursos de acción, la adopción de medidas conjuntas y coordinadas para proteger a los ciudadanos de la región y enfrentar la referida pandemia. </a:t>
            </a:r>
          </a:p>
          <a:p>
            <a:pPr algn="just"/>
            <a:endParaRPr lang="es-HN" sz="1800" i="1" dirty="0"/>
          </a:p>
          <a:p>
            <a:pPr algn="just"/>
            <a:r>
              <a:rPr lang="es-HN" sz="1800" i="1" dirty="0"/>
              <a:t>Como parte de dichas medidas, recomendaron al Consejo de Ministros de Hacienda o Finanzas de Centroamérica y República Dominicana (COSEFIN) concretar las acciones conjuntas necesarias ante los organismos financieros internacionales que garanticen la disponibilidad de recursos para el financiamiento del “Plan de Contingencia Regional orientado a complementar los esfuerzos nacionales para la prevención, contención y tratamiento del COVID-19 y otras enfermedades de rápida propagación” y otras acciones nacionales necesarias en el contexto de atención a la presente pandemia. </a:t>
            </a:r>
          </a:p>
          <a:p>
            <a:pPr algn="just"/>
            <a:endParaRPr lang="es-HN" sz="1800" i="1" dirty="0"/>
          </a:p>
          <a:p>
            <a:pPr algn="just"/>
            <a:r>
              <a:rPr lang="es-HN" sz="1800" i="1" dirty="0"/>
              <a:t>En esa línea, solicitaron ejecutar las gestiones necesarias para que el BCIE incremente el Fondo de Emergencia puesto a disposición de la región (US$250 mil por país) y proporcione propuestas de programas de financiamiento orientados a abordar los impactos económicos generados por la pandemia del coronavirus, priorizando a los sectores más afectados, incluyendo la gestión de los recursos necesarios para su ejecución.</a:t>
            </a:r>
          </a:p>
          <a:p>
            <a:pPr algn="just"/>
            <a:endParaRPr lang="en-US" sz="1800" b="1" i="1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FACEFFC-7541-4090-BEA9-919ACEB92CE0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94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E61-6C3F-4571-A688-4169C45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99" y="286719"/>
            <a:ext cx="9260924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Programa</a:t>
            </a: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D959C420-1B1E-4D74-8712-7235DE504D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B5C2F-715E-41E4-B0B4-33BD87192420}"/>
              </a:ext>
            </a:extLst>
          </p:cNvPr>
          <p:cNvSpPr/>
          <p:nvPr/>
        </p:nvSpPr>
        <p:spPr>
          <a:xfrm>
            <a:off x="450889" y="1318022"/>
            <a:ext cx="114785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kumimoji="0" lang="es-H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 General:</a:t>
            </a:r>
          </a:p>
          <a:p>
            <a:pPr lvl="0" algn="just"/>
            <a:endParaRPr kumimoji="0" lang="es-H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r>
              <a:rPr lang="es-ES" sz="2000" dirty="0">
                <a:solidFill>
                  <a:prstClr val="black"/>
                </a:solidFill>
              </a:rPr>
              <a:t>Proveer recursos financieros de rápido desembolso a los países de la región SICA y otros países extrarregionales para el financiamiento de operaciones para la prevención, detección y tratamiento del COVID-19 y mitigación de su impacto económico en los países.</a:t>
            </a:r>
          </a:p>
          <a:p>
            <a:pPr lvl="0" algn="just"/>
            <a:endParaRPr kumimoji="0" lang="es-H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Objetivos Específicos: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H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Fortalecer las capacidades logísticas y técnicas de los sistemas de salud de los países del SICA para evitar la entrada y reducir el impacto del COVID-19 en sus países.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Reducir el impacto del COVID-19 en la salud y vidas de la población, así como el impacto en el crecimiento económico de los países miembros del BCIE.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/>
              <a:t>Catalizar el flujo de recursos financieros y técnicos de terceros a los países del SICA para el manejo del COVID-19. 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sz="2000" dirty="0"/>
              <a:t>Promover e implementar iniciativas y programas que contribuyan a mitigar los efectos negativos y a reactivar las economías en el marco de los planes de acción diseñados por los Ministerios de Hacienda o Finanzas de los países elegibles.  </a:t>
            </a:r>
            <a:endParaRPr lang="es-ES" sz="2000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4DEBC1A-8F29-4D78-9BB7-9144B4ADCB63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264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E61-6C3F-4571-A688-4169C45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99" y="286719"/>
            <a:ext cx="9190262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Programa</a:t>
            </a: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D959C420-1B1E-4D74-8712-7235DE504D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B5C2F-715E-41E4-B0B4-33BD87192420}"/>
              </a:ext>
            </a:extLst>
          </p:cNvPr>
          <p:cNvSpPr/>
          <p:nvPr/>
        </p:nvSpPr>
        <p:spPr>
          <a:xfrm>
            <a:off x="406500" y="1205847"/>
            <a:ext cx="1050354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  <a:defRPr/>
            </a:pPr>
            <a:r>
              <a:rPr lang="es-HN" sz="2000" b="1" dirty="0">
                <a:solidFill>
                  <a:schemeClr val="accent1"/>
                </a:solidFill>
              </a:rPr>
              <a:t>Ayuda de Emergencia. Monto: Hasta US$8.0 millones.</a:t>
            </a:r>
            <a:r>
              <a:rPr lang="es-HN" sz="2000" b="1" dirty="0">
                <a:solidFill>
                  <a:prstClr val="black"/>
                </a:solidFill>
              </a:rPr>
              <a:t> </a:t>
            </a:r>
          </a:p>
          <a:p>
            <a:pPr lvl="0" algn="just">
              <a:defRPr/>
            </a:pPr>
            <a:r>
              <a:rPr lang="es-HN" dirty="0">
                <a:solidFill>
                  <a:prstClr val="black"/>
                </a:solidFill>
              </a:rPr>
              <a:t>El programa facilitará a cada uno de los países del SICA hasta US$1.0 millones en recursos  no reembolsables para el financiamiento de actividades de emergencia para enfrentar el COVID-19.</a:t>
            </a:r>
          </a:p>
          <a:p>
            <a:pPr lvl="0" algn="just">
              <a:defRPr/>
            </a:pPr>
            <a:endParaRPr lang="es-HN" sz="20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es-HN" sz="2000" b="1" dirty="0">
                <a:solidFill>
                  <a:schemeClr val="accent1"/>
                </a:solidFill>
              </a:rPr>
              <a:t>2. Ayuda para compra y suministro regional de medicamentos y equipo médico para detección temprana del COVID-19: Hasta US$2.1 millones.</a:t>
            </a:r>
          </a:p>
          <a:p>
            <a:pPr lvl="0" algn="just">
              <a:defRPr/>
            </a:pPr>
            <a:r>
              <a:rPr lang="es-HN" dirty="0"/>
              <a:t>El Programa facilitará la compra directa de equipo médico para para detección temprana del COVID-19, los cuales serán distribuidos a todos los países. Actualmente se esta gestionando la compa directa de 182,000 pruebas (1820 </a:t>
            </a:r>
            <a:r>
              <a:rPr lang="es-HN" dirty="0" err="1"/>
              <a:t>testing</a:t>
            </a:r>
            <a:r>
              <a:rPr lang="es-HN" dirty="0"/>
              <a:t> kits). </a:t>
            </a:r>
            <a:endParaRPr lang="es-HN" sz="2000" b="1" dirty="0">
              <a:solidFill>
                <a:prstClr val="black"/>
              </a:solidFill>
            </a:endParaRPr>
          </a:p>
          <a:p>
            <a:pPr lvl="0" algn="just">
              <a:defRPr/>
            </a:pPr>
            <a:endParaRPr lang="es-HN" sz="2000" b="1" dirty="0">
              <a:solidFill>
                <a:prstClr val="black"/>
              </a:solidFill>
            </a:endParaRPr>
          </a:p>
          <a:p>
            <a:pPr marL="457200" indent="-457200">
              <a:buAutoNum type="arabicPeriod" startAt="3"/>
            </a:pPr>
            <a:r>
              <a:rPr lang="es-HN" sz="2000" b="1" dirty="0">
                <a:solidFill>
                  <a:schemeClr val="accent1"/>
                </a:solidFill>
              </a:rPr>
              <a:t>Crédito para financiar operaciones del Sector Público</a:t>
            </a:r>
            <a:r>
              <a:rPr lang="es-ES" sz="2000" b="1" dirty="0">
                <a:solidFill>
                  <a:schemeClr val="accent1"/>
                </a:solidFill>
              </a:rPr>
              <a:t>. Monto: Hasta US$550.0 millones (US$400.0 millones para países SICA y US$150.0 millones para otros países extrarregionales)</a:t>
            </a:r>
            <a:r>
              <a:rPr lang="es-ES" sz="2000" dirty="0">
                <a:solidFill>
                  <a:schemeClr val="accent1"/>
                </a:solidFill>
              </a:rPr>
              <a:t>. </a:t>
            </a:r>
          </a:p>
          <a:p>
            <a:r>
              <a:rPr lang="es-HN" dirty="0"/>
              <a:t>El programa podrá financiar operaciones elegibles, en el sector público soberano y no soberano, por hasta un monto de US$50.0 millones por país, que sean requeridas para el manejo de las diferentes fases de la pandemia de acuerdo con los protocolos de la OMS y que podrá incluir lo siguiente: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HN" b="1" dirty="0">
                <a:solidFill>
                  <a:prstClr val="black"/>
                </a:solidFill>
              </a:rPr>
              <a:t>Infraestructura: </a:t>
            </a:r>
            <a:r>
              <a:rPr lang="es-HN" dirty="0">
                <a:solidFill>
                  <a:prstClr val="black"/>
                </a:solidFill>
              </a:rPr>
              <a:t>Incluye rehabilitación y/o construcción de albergues, clínicas y hospitales. 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4DA154B-8B12-4F22-B058-30B33B7F80A4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02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E61-6C3F-4571-A688-4169C453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99" y="286719"/>
            <a:ext cx="9190262" cy="883268"/>
          </a:xfrm>
        </p:spPr>
        <p:txBody>
          <a:bodyPr/>
          <a:lstStyle/>
          <a:p>
            <a:r>
              <a:rPr lang="es-HN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Componentes del Programa</a:t>
            </a:r>
          </a:p>
        </p:txBody>
      </p:sp>
      <p:sp>
        <p:nvSpPr>
          <p:cNvPr id="6" name="BJPseudoFooter">
            <a:extLst>
              <a:ext uri="{FF2B5EF4-FFF2-40B4-BE49-F238E27FC236}">
                <a16:creationId xmlns:a16="http://schemas.microsoft.com/office/drawing/2014/main" id="{D959C420-1B1E-4D74-8712-7235DE504D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6611779"/>
            <a:ext cx="1193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>
                <a:solidFill>
                  <a:srgbClr val="305496"/>
                </a:solidFill>
                <a:latin typeface="Arial" panose="020B0604020202020204" pitchFamily="34" charset="0"/>
              </a:rPr>
              <a:t>USO INTERNO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B5C2F-715E-41E4-B0B4-33BD87192420}"/>
              </a:ext>
            </a:extLst>
          </p:cNvPr>
          <p:cNvSpPr/>
          <p:nvPr/>
        </p:nvSpPr>
        <p:spPr>
          <a:xfrm>
            <a:off x="407501" y="1243882"/>
            <a:ext cx="103232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HN" sz="2000" b="1" dirty="0">
                <a:solidFill>
                  <a:schemeClr val="accent1"/>
                </a:solidFill>
              </a:rPr>
              <a:t>3. Crédito para financiar operaciones del Sector Público</a:t>
            </a:r>
            <a:r>
              <a:rPr lang="es-ES" sz="2000" b="1" dirty="0">
                <a:solidFill>
                  <a:schemeClr val="accent1"/>
                </a:solidFill>
              </a:rPr>
              <a:t>. Continuación…..</a:t>
            </a:r>
          </a:p>
          <a:p>
            <a:pPr marL="914400" lvl="1" indent="-457200" algn="just">
              <a:buFont typeface="+mj-lt"/>
              <a:buAutoNum type="alphaLcPeriod" startAt="2"/>
              <a:defRPr/>
            </a:pPr>
            <a:r>
              <a:rPr lang="es-HN" sz="2000" b="1" dirty="0">
                <a:solidFill>
                  <a:prstClr val="black"/>
                </a:solidFill>
              </a:rPr>
              <a:t>Equipamiento: </a:t>
            </a:r>
            <a:r>
              <a:rPr lang="es-HN" sz="2000" dirty="0">
                <a:solidFill>
                  <a:prstClr val="black"/>
                </a:solidFill>
              </a:rPr>
              <a:t>Incluye </a:t>
            </a:r>
            <a:r>
              <a:rPr lang="es-ES" sz="2000" dirty="0">
                <a:solidFill>
                  <a:prstClr val="black"/>
                </a:solidFill>
              </a:rPr>
              <a:t>camas, sá</a:t>
            </a:r>
            <a:r>
              <a:rPr lang="es-ES" sz="2000" dirty="0"/>
              <a:t>banas, respiradores, kits de diagnóstico, unidades de transporte, sistemas de monitoreo de casos sospechosos, cualquier otro equipo necesario para la detección y tratamiento del COVID-19. </a:t>
            </a:r>
            <a:endParaRPr lang="es-HN" sz="2000" b="1" dirty="0">
              <a:solidFill>
                <a:prstClr val="black"/>
              </a:solidFill>
            </a:endParaRPr>
          </a:p>
          <a:p>
            <a:pPr marL="914400" lvl="1" indent="-457200" algn="just">
              <a:buFont typeface="+mj-lt"/>
              <a:buAutoNum type="alphaLcPeriod" startAt="2"/>
              <a:defRPr/>
            </a:pPr>
            <a:r>
              <a:rPr lang="es-HN" sz="2000" b="1" dirty="0">
                <a:solidFill>
                  <a:prstClr val="black"/>
                </a:solidFill>
              </a:rPr>
              <a:t>Medicamentos:</a:t>
            </a:r>
            <a:r>
              <a:rPr lang="es-HN" sz="2000" dirty="0">
                <a:solidFill>
                  <a:prstClr val="black"/>
                </a:solidFill>
              </a:rPr>
              <a:t> Incluye la compra de cualquier medicamento y suministro necesario para el COVID-19.</a:t>
            </a:r>
          </a:p>
          <a:p>
            <a:pPr marL="914400" lvl="1" indent="-457200" algn="just">
              <a:buFont typeface="+mj-lt"/>
              <a:buAutoNum type="alphaLcPeriod" startAt="2"/>
              <a:defRPr/>
            </a:pPr>
            <a:r>
              <a:rPr lang="es-HN" sz="2000" b="1" dirty="0">
                <a:solidFill>
                  <a:prstClr val="black"/>
                </a:solidFill>
              </a:rPr>
              <a:t>Personal médico temporal: </a:t>
            </a:r>
            <a:r>
              <a:rPr lang="es-HN" sz="2000" dirty="0">
                <a:solidFill>
                  <a:prstClr val="black"/>
                </a:solidFill>
              </a:rPr>
              <a:t>Contratación de personal temporal de apoyo y especializado en manejo del COVID-19 para ampliar la cobertura y calidad de los sistemas de salud.</a:t>
            </a:r>
          </a:p>
          <a:p>
            <a:pPr marL="914400" lvl="1" indent="-457200" algn="just">
              <a:buFont typeface="+mj-lt"/>
              <a:buAutoNum type="alphaLcPeriod" startAt="2"/>
              <a:defRPr/>
            </a:pPr>
            <a:r>
              <a:rPr lang="es-HN" sz="2000" b="1" dirty="0">
                <a:solidFill>
                  <a:prstClr val="black"/>
                </a:solidFill>
              </a:rPr>
              <a:t>Desarrollo de capacidades del personal médico: </a:t>
            </a:r>
            <a:r>
              <a:rPr lang="es-HN" sz="2000" dirty="0">
                <a:solidFill>
                  <a:prstClr val="black"/>
                </a:solidFill>
              </a:rPr>
              <a:t>Entrenamiento y asistencia técnica que permita a los sistemas de salud estar al día con los protocolos para el manejo del COVID-19.</a:t>
            </a:r>
          </a:p>
          <a:p>
            <a:pPr marL="914400" lvl="1" indent="-457200" algn="just">
              <a:buFont typeface="+mj-lt"/>
              <a:buAutoNum type="alphaLcPeriod" startAt="2"/>
              <a:defRPr/>
            </a:pPr>
            <a:r>
              <a:rPr lang="es-HN" sz="2000" b="1" dirty="0">
                <a:solidFill>
                  <a:prstClr val="black"/>
                </a:solidFill>
              </a:rPr>
              <a:t>Concientización y educación de la población: </a:t>
            </a:r>
            <a:r>
              <a:rPr lang="es-HN" sz="2000" dirty="0">
                <a:solidFill>
                  <a:prstClr val="black"/>
                </a:solidFill>
              </a:rPr>
              <a:t>Incluye campañas enfocadas en prevenir la propagación del COVID-19. </a:t>
            </a:r>
            <a:r>
              <a:rPr lang="es-HN" sz="2000" b="1" dirty="0">
                <a:solidFill>
                  <a:prstClr val="black"/>
                </a:solidFill>
              </a:rPr>
              <a:t> </a:t>
            </a:r>
            <a:endParaRPr lang="es-HN" sz="2000" b="1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D4DA154B-8B12-4F22-B058-30B33B7F80A4}"/>
              </a:ext>
            </a:extLst>
          </p:cNvPr>
          <p:cNvSpPr txBox="1">
            <a:spLocks/>
          </p:cNvSpPr>
          <p:nvPr/>
        </p:nvSpPr>
        <p:spPr>
          <a:xfrm>
            <a:off x="8610600" y="6299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H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7D899-378C-4B56-B54A-D9E10C5880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C09C9D-965A-42F6-823C-389CEF5B4B63}"/>
              </a:ext>
            </a:extLst>
          </p:cNvPr>
          <p:cNvSpPr txBox="1"/>
          <p:nvPr/>
        </p:nvSpPr>
        <p:spPr>
          <a:xfrm>
            <a:off x="906537" y="5431049"/>
            <a:ext cx="1011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HN" sz="2000" b="1" dirty="0"/>
              <a:t>En adición, los recursos podrán asignarse para financiar iniciativas, programas y proyectos relacionados con la reactivación de las economías de los países elegibles en el marco</a:t>
            </a:r>
            <a:r>
              <a:rPr lang="en-US" sz="2000" b="1" dirty="0"/>
              <a:t> de</a:t>
            </a:r>
            <a:r>
              <a:rPr lang="es-GT" sz="2000" b="1" dirty="0"/>
              <a:t> lo indicado en la </a:t>
            </a:r>
            <a:r>
              <a:rPr lang="es-GT" sz="2000" b="1" u="sng" dirty="0"/>
              <a:t>Declaración de Jefes de Estado y de Gobierno del SICA</a:t>
            </a:r>
            <a:r>
              <a:rPr lang="es-GT" sz="2000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857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USO INTERNO"/>
  <p:tag name="BJHEADERFOOTERTEXTMARKING" val="USO INTERNO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sisl xmlns:xsd="http://www.w3.org/2001/XMLSchema" xmlns:xsi="http://www.w3.org/2001/XMLSchema-instance" xmlns="http://www.boldonjames.com/2008/01/sie/internal/label" sislVersion="0" policy="f6b741d0-ebe5-4ad5-bd7e-0a71453bf149" origin="defaultValue">
  <element uid="821e417d-62f8-45b0-b0d9-e3b9147d3e16" value=""/>
</sisl>
</file>

<file path=customXml/item4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mNmI3NDFkMC1lYmU1LTRhZDUtYmQ3ZS0wYTcxNDUzYmYxNDkiIG9yaWdpbj0iZGVmYXVsdFZhbHVlIj48ZWxlbWVudCB1aWQ9IjgyMWU0MTdkLTYyZjgtNDViMC1iMGQ5LWUzYjkxNDdkM2UxNiIgdmFsdWU9IiIgeG1sbnM9Imh0dHA6Ly93d3cuYm9sZG9uamFtZXMuY29tLzIwMDgvMDEvc2llL2ludGVybmFsL2xhYmVsIiAvPjwvc2lzbD48VXNlck5hbWU+QkNJRVxhdmlsYXI8L1VzZXJOYW1lPjxEYXRlVGltZT4xMy1NYXItMjAgNToyNDoyNSBQTTwvRGF0ZVRpbWU+PExhYmVsU3RyaW5nPlVzbyBJbnRlcm5vPC9MYWJlbFN0cmluZz48L2l0ZW0+PC9sYWJlbEhpc3Rvcnk+</Value>
</WrappedLabelHistory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1C669E63328E4C99749444DAB09B58" ma:contentTypeVersion="13" ma:contentTypeDescription="Crear nuevo documento." ma:contentTypeScope="" ma:versionID="2dae2ac505d47ddcdb98344dafe1dc2b">
  <xsd:schema xmlns:xsd="http://www.w3.org/2001/XMLSchema" xmlns:xs="http://www.w3.org/2001/XMLSchema" xmlns:p="http://schemas.microsoft.com/office/2006/metadata/properties" xmlns:ns3="e7701ecd-1533-4bd6-bd09-707f1eee5bde" xmlns:ns4="00f80ae5-9f60-4399-a489-01eaa1bbe269" targetNamespace="http://schemas.microsoft.com/office/2006/metadata/properties" ma:root="true" ma:fieldsID="87a4afa4d6dad55fce81b7bccaa72e55" ns3:_="" ns4:_="">
    <xsd:import namespace="e7701ecd-1533-4bd6-bd09-707f1eee5bde"/>
    <xsd:import namespace="00f80ae5-9f60-4399-a489-01eaa1bbe2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01ecd-1533-4bd6-bd09-707f1eee5b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80ae5-9f60-4399-a489-01eaa1bbe2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467815-D007-4773-B96A-9BB23AF9E2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92697B-1755-43DE-98C5-73132C299073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00f80ae5-9f60-4399-a489-01eaa1bbe269"/>
    <ds:schemaRef ds:uri="http://www.w3.org/XML/1998/namespace"/>
    <ds:schemaRef ds:uri="http://purl.org/dc/terms/"/>
    <ds:schemaRef ds:uri="e7701ecd-1533-4bd6-bd09-707f1eee5bd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13FDF1B-6FE4-42DA-98A3-74FFDF219411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07A9620F-9FB3-4923-A8FF-B31E0327821D}">
  <ds:schemaRefs>
    <ds:schemaRef ds:uri="http://www.w3.org/2001/XMLSchema"/>
    <ds:schemaRef ds:uri="http://www.boldonjames.com/2016/02/Classifier/internal/wrappedLabelHistory"/>
  </ds:schemaRefs>
</ds:datastoreItem>
</file>

<file path=customXml/itemProps5.xml><?xml version="1.0" encoding="utf-8"?>
<ds:datastoreItem xmlns:ds="http://schemas.openxmlformats.org/officeDocument/2006/customXml" ds:itemID="{7F4DD4A2-5BC9-4225-AE51-E2FBC3B48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01ecd-1533-4bd6-bd09-707f1eee5bde"/>
    <ds:schemaRef ds:uri="00f80ae5-9f60-4399-a489-01eaa1bbe2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2319</Words>
  <Application>Microsoft Office PowerPoint</Application>
  <PresentationFormat>Widescreen</PresentationFormat>
  <Paragraphs>307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de Office</vt:lpstr>
      <vt:lpstr>Programa de Emergencia de Apoyo y Preparación ante el COVID-19 y de Reactivación Económica  </vt:lpstr>
      <vt:lpstr>¿Qué es el Corona Virus?</vt:lpstr>
      <vt:lpstr>Fases de Manejo de la Pandemia del COVID-19</vt:lpstr>
      <vt:lpstr>Situación Actual del COVID-19 a Nivel Global al 30 de marzo de 2020</vt:lpstr>
      <vt:lpstr>Acciones Implementadas por países SICA ante el COVID-19</vt:lpstr>
      <vt:lpstr>Declaración de los Jefes de Estado y de Gobierno de países SICA ante el COVID-19</vt:lpstr>
      <vt:lpstr>Objetivos del Programa</vt:lpstr>
      <vt:lpstr>Componentes del Programa</vt:lpstr>
      <vt:lpstr>Componentes del Programa</vt:lpstr>
      <vt:lpstr>Componentes del Programa</vt:lpstr>
      <vt:lpstr>Componentes del Programa</vt:lpstr>
      <vt:lpstr>Recursos del Programa</vt:lpstr>
      <vt:lpstr>Países Elegibles del Programa</vt:lpstr>
      <vt:lpstr>Lista tentativa de posibles socios del Programa</vt:lpstr>
      <vt:lpstr>Siguientes Pasos</vt:lpstr>
      <vt:lpstr>PowerPoint Presentation</vt:lpstr>
      <vt:lpstr>ANEXOS</vt:lpstr>
      <vt:lpstr>Anexo 1 – Información a la fecha sobre Plan Regional y estimaciones de compras regionales</vt:lpstr>
      <vt:lpstr>Anexo 1 – Información a la fecha sobre estimaciones de compras regionales</vt:lpstr>
      <vt:lpstr>Anexo 1 – Información a la fecha sobre estimaciones de compras regionales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el Corona Virus?</dc:title>
  <dc:creator>Ruben Avila</dc:creator>
  <cp:keywords>[USO INTERNO]</cp:keywords>
  <cp:lastModifiedBy>Miguel Mendez</cp:lastModifiedBy>
  <cp:revision>86</cp:revision>
  <dcterms:created xsi:type="dcterms:W3CDTF">2020-03-13T17:18:18Z</dcterms:created>
  <dcterms:modified xsi:type="dcterms:W3CDTF">2020-03-31T13:36:10Z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802bdc73-7990-46ea-b0f0-e5af2aab398b</vt:lpwstr>
  </property>
  <property fmtid="{D5CDD505-2E9C-101B-9397-08002B2CF9AE}" pid="3" name="bjDocumentLabelXML">
    <vt:lpwstr>&lt;?xml version="1.0" encoding="us-ascii"?&gt;&lt;sisl xmlns:xsd="http://www.w3.org/2001/XMLSchema" xmlns:xsi="http://www.w3.org/2001/XMLSchema-instance" sislVersion="0" policy="f6b741d0-ebe5-4ad5-bd7e-0a71453bf149" origin="defaultValue" xmlns="http://www.boldonj</vt:lpwstr>
  </property>
  <property fmtid="{D5CDD505-2E9C-101B-9397-08002B2CF9AE}" pid="4" name="bjDocumentLabelXML-0">
    <vt:lpwstr>ames.com/2008/01/sie/internal/label"&gt;&lt;element uid="821e417d-62f8-45b0-b0d9-e3b9147d3e16" value="" /&gt;&lt;/sisl&gt;</vt:lpwstr>
  </property>
  <property fmtid="{D5CDD505-2E9C-101B-9397-08002B2CF9AE}" pid="5" name="bjDocumentSecurityLabel">
    <vt:lpwstr>Uso Interno</vt:lpwstr>
  </property>
  <property fmtid="{D5CDD505-2E9C-101B-9397-08002B2CF9AE}" pid="6" name="dlp-metadata">
    <vt:lpwstr>XYZZYusointerno PLUGH PLOVER</vt:lpwstr>
  </property>
  <property fmtid="{D5CDD505-2E9C-101B-9397-08002B2CF9AE}" pid="7" name="bjSlideMasterFooterText">
    <vt:lpwstr>USO INTERNO</vt:lpwstr>
  </property>
  <property fmtid="{D5CDD505-2E9C-101B-9397-08002B2CF9AE}" pid="8" name="bjSaver">
    <vt:lpwstr>ran1Exmla12yszqzEa/F4tLokNpRv5+t</vt:lpwstr>
  </property>
  <property fmtid="{D5CDD505-2E9C-101B-9397-08002B2CF9AE}" pid="9" name="bjLabelHistoryID">
    <vt:lpwstr>{07A9620F-9FB3-4923-A8FF-B31E0327821D}</vt:lpwstr>
  </property>
  <property fmtid="{D5CDD505-2E9C-101B-9397-08002B2CF9AE}" pid="10" name="ContentTypeId">
    <vt:lpwstr>0x010100721C669E63328E4C99749444DAB09B58</vt:lpwstr>
  </property>
</Properties>
</file>