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y="6858000" cx="12192000"/>
  <p:notesSz cx="6858000" cy="9144000"/>
  <p:defaultTextStyle>
    <a:defPPr lvl="0">
      <a:defRPr lang="es-HN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351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3730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6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431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425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456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721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429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2394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966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13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FB7A-4EF8-4CBF-9F45-B921C47FAC56}" type="datetimeFigureOut">
              <a:rPr lang="es-HN" smtClean="0"/>
              <a:t>4/8/2020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BACB-21FD-4A8A-96F9-E5AF4F10B2C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836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02" y="5527819"/>
            <a:ext cx="2869356" cy="56106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67" y="0"/>
            <a:ext cx="1669529" cy="131454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76" y="1904360"/>
            <a:ext cx="4663449" cy="27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685594" y="897233"/>
            <a:ext cx="7808421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SITUACIÓN </a:t>
            </a:r>
            <a:br>
              <a:rPr lang="es-HN" sz="4000" b="1" dirty="0" smtClean="0">
                <a:solidFill>
                  <a:schemeClr val="bg1"/>
                </a:solidFill>
                <a:latin typeface="+mn-lt"/>
              </a:rPr>
            </a:br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PRESUPUESTARIA </a:t>
            </a:r>
            <a:br>
              <a:rPr lang="es-HN" sz="4000" b="1" dirty="0" smtClean="0">
                <a:solidFill>
                  <a:schemeClr val="bg1"/>
                </a:solidFill>
                <a:latin typeface="+mn-lt"/>
              </a:rPr>
            </a:br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Y FINANCIERA </a:t>
            </a:r>
            <a:br>
              <a:rPr lang="es-HN" sz="4000" b="1" dirty="0" smtClean="0">
                <a:solidFill>
                  <a:schemeClr val="bg1"/>
                </a:solidFill>
                <a:latin typeface="+mn-lt"/>
              </a:rPr>
            </a:br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FUERZA HONDURAS</a:t>
            </a:r>
            <a:endParaRPr lang="es-HN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24883" y="4257185"/>
            <a:ext cx="5436521" cy="5455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2000" b="1" dirty="0" smtClean="0">
                <a:solidFill>
                  <a:schemeClr val="bg1"/>
                </a:solidFill>
                <a:latin typeface="+mn-lt"/>
              </a:rPr>
              <a:t>ENVÍOS AL 04 DE AGOSTO, 2020 </a:t>
            </a:r>
            <a:endParaRPr lang="es-HN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" y="3414195"/>
            <a:ext cx="1048070" cy="8252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" y="4428852"/>
            <a:ext cx="1901682" cy="3718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0" y="173725"/>
            <a:ext cx="1500831" cy="8779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" y="375359"/>
            <a:ext cx="7575292" cy="4427329"/>
          </a:xfrm>
          <a:prstGeom prst="rect">
            <a:avLst/>
          </a:prstGeom>
        </p:spPr>
      </p:pic>
      <p:pic>
        <p:nvPicPr>
          <p:cNvPr id="11" name="Marcador de contenido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8"/>
          <a:stretch/>
        </p:blipFill>
        <p:spPr bwMode="auto">
          <a:xfrm>
            <a:off x="1467167" y="5263810"/>
            <a:ext cx="9257666" cy="22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Marcador de contenido 12"/>
          <p:cNvPicPr>
            <a:picLocks noGrp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1"/>
          <a:stretch/>
        </p:blipFill>
        <p:spPr bwMode="auto">
          <a:xfrm>
            <a:off x="1481070" y="5489825"/>
            <a:ext cx="9243763" cy="647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26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37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7436302" y="558756"/>
            <a:ext cx="4120627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500"/>
              </a:lnSpc>
            </a:pPr>
            <a:r>
              <a:rPr lang="es-HN" sz="5000" b="1" dirty="0" smtClean="0">
                <a:solidFill>
                  <a:schemeClr val="bg1"/>
                </a:solidFill>
                <a:latin typeface="+mn-lt"/>
              </a:rPr>
              <a:t>BRIGADAS MÉDICAS </a:t>
            </a:r>
          </a:p>
          <a:p>
            <a:pPr algn="r">
              <a:lnSpc>
                <a:spcPts val="3500"/>
              </a:lnSpc>
            </a:pPr>
            <a:r>
              <a:rPr lang="es-HN" sz="5000" b="1" dirty="0" smtClean="0">
                <a:solidFill>
                  <a:schemeClr val="bg1"/>
                </a:solidFill>
                <a:latin typeface="+mn-lt"/>
              </a:rPr>
              <a:t>A NIVEL NACIONAL</a:t>
            </a:r>
            <a:endParaRPr lang="es-HN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517178" y="3051016"/>
            <a:ext cx="5212625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Total de Brigadas a realizar</a:t>
            </a:r>
            <a:endParaRPr lang="es-HN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883833" y="4444843"/>
            <a:ext cx="1793062" cy="10307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8692769" y="4315464"/>
            <a:ext cx="2857091" cy="140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7500" b="1" dirty="0" smtClean="0">
                <a:solidFill>
                  <a:schemeClr val="bg1"/>
                </a:solidFill>
                <a:latin typeface="+mn-lt"/>
              </a:rPr>
              <a:t>190</a:t>
            </a:r>
            <a:endParaRPr lang="es-HN" sz="7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6" y="181877"/>
            <a:ext cx="1500831" cy="87793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" y="5917398"/>
            <a:ext cx="1048757" cy="825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47" y="6144356"/>
            <a:ext cx="1901682" cy="37185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6" y="1173293"/>
            <a:ext cx="8114235" cy="47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94871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" y="5950124"/>
            <a:ext cx="917450" cy="722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469773" y="378594"/>
            <a:ext cx="6207121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00"/>
              </a:lnSpc>
            </a:pPr>
            <a:r>
              <a:rPr lang="es-HN" sz="4000" b="1" dirty="0" smtClean="0">
                <a:solidFill>
                  <a:srgbClr val="FFFFFF"/>
                </a:solidFill>
                <a:latin typeface="+mn-lt"/>
              </a:rPr>
              <a:t>PERSONAL MÉDICO </a:t>
            </a:r>
          </a:p>
          <a:p>
            <a:pPr algn="r">
              <a:lnSpc>
                <a:spcPts val="3000"/>
              </a:lnSpc>
            </a:pPr>
            <a:r>
              <a:rPr lang="es-HN" sz="4000" b="1" dirty="0" smtClean="0">
                <a:solidFill>
                  <a:srgbClr val="FFFFFF"/>
                </a:solidFill>
                <a:latin typeface="+mn-lt"/>
              </a:rPr>
              <a:t>A CONTRATAR A  </a:t>
            </a:r>
          </a:p>
          <a:p>
            <a:pPr algn="r">
              <a:lnSpc>
                <a:spcPts val="3000"/>
              </a:lnSpc>
            </a:pPr>
            <a:r>
              <a:rPr lang="es-HN" sz="4000" b="1" dirty="0" smtClean="0">
                <a:solidFill>
                  <a:srgbClr val="FFFFFF"/>
                </a:solidFill>
                <a:latin typeface="+mn-lt"/>
              </a:rPr>
              <a:t>NIVEL NACIONAL</a:t>
            </a:r>
            <a:endParaRPr lang="es-HN" sz="4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68290" y="2735395"/>
            <a:ext cx="5608605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Total Personal </a:t>
            </a:r>
          </a:p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Médico a Contratar </a:t>
            </a:r>
            <a:endParaRPr lang="es-HN" sz="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47" y="6144356"/>
            <a:ext cx="1901682" cy="37185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4" y="1216081"/>
            <a:ext cx="8277408" cy="4837676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141991" y="4234196"/>
            <a:ext cx="2534904" cy="10307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868473" y="4049521"/>
            <a:ext cx="7808421" cy="140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7500" b="1" dirty="0" smtClean="0">
                <a:solidFill>
                  <a:schemeClr val="bg1"/>
                </a:solidFill>
                <a:latin typeface="+mn-lt"/>
              </a:rPr>
              <a:t>1,532</a:t>
            </a:r>
            <a:endParaRPr lang="es-HN" sz="7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" y="338144"/>
            <a:ext cx="1500831" cy="877937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4912823" y="4665876"/>
            <a:ext cx="6769898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2000" dirty="0" smtClean="0">
                <a:solidFill>
                  <a:schemeClr val="bg1"/>
                </a:solidFill>
                <a:latin typeface="+mn-lt"/>
              </a:rPr>
              <a:t>*Personal a contratar: Médicos Generales, Licenciados y Auxiliares en Enfermería y Microbiólogos.</a:t>
            </a:r>
            <a:endParaRPr lang="es-HN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7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179696" y="380599"/>
            <a:ext cx="6547943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500"/>
              </a:lnSpc>
            </a:pPr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INSUMOS MÉDICOS ENTREGADOS A </a:t>
            </a:r>
          </a:p>
          <a:p>
            <a:pPr algn="r">
              <a:lnSpc>
                <a:spcPts val="3500"/>
              </a:lnSpc>
            </a:pPr>
            <a:r>
              <a:rPr lang="es-HN" sz="4000" b="1" dirty="0" smtClean="0">
                <a:solidFill>
                  <a:schemeClr val="bg1"/>
                </a:solidFill>
                <a:latin typeface="+mn-lt"/>
              </a:rPr>
              <a:t>NIVEL NACIONAL</a:t>
            </a:r>
            <a:endParaRPr lang="es-HN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561215" y="2716025"/>
            <a:ext cx="6115681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Total de insumos </a:t>
            </a:r>
          </a:p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médicos a entregar </a:t>
            </a:r>
            <a:endParaRPr lang="es-HN" sz="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2" y="1313411"/>
            <a:ext cx="8208695" cy="480189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9192735" y="4282902"/>
            <a:ext cx="2534904" cy="10307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857674" y="4097676"/>
            <a:ext cx="7808421" cy="140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7500" b="1" dirty="0" smtClean="0">
                <a:solidFill>
                  <a:schemeClr val="bg1"/>
                </a:solidFill>
                <a:latin typeface="+mn-lt"/>
              </a:rPr>
              <a:t>1,399</a:t>
            </a:r>
            <a:endParaRPr lang="es-HN" sz="7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" y="5950124"/>
            <a:ext cx="917450" cy="722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47" y="6144356"/>
            <a:ext cx="1901682" cy="37185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" y="303488"/>
            <a:ext cx="1547856" cy="905445"/>
          </a:xfrm>
          <a:prstGeom prst="rect">
            <a:avLst/>
          </a:prstGeom>
        </p:spPr>
      </p:pic>
      <p:sp>
        <p:nvSpPr>
          <p:cNvPr id="23" name="Título 1"/>
          <p:cNvSpPr txBox="1">
            <a:spLocks/>
          </p:cNvSpPr>
          <p:nvPr/>
        </p:nvSpPr>
        <p:spPr>
          <a:xfrm>
            <a:off x="5710844" y="4717712"/>
            <a:ext cx="5966051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2500" dirty="0" smtClean="0">
                <a:solidFill>
                  <a:schemeClr val="bg1"/>
                </a:solidFill>
                <a:latin typeface="+mn-lt"/>
              </a:rPr>
              <a:t>*Entre los insumos a adquirir destacan Tanques de Oxígeno y Ambulancias.</a:t>
            </a:r>
            <a:endParaRPr lang="es-HN" sz="25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3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316807" y="532415"/>
            <a:ext cx="4386635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500"/>
              </a:lnSpc>
            </a:pPr>
            <a:r>
              <a:rPr lang="es-HN" sz="4500" b="1" dirty="0" smtClean="0">
                <a:solidFill>
                  <a:schemeClr val="bg1"/>
                </a:solidFill>
                <a:latin typeface="+mn-lt"/>
              </a:rPr>
              <a:t>TRIAJES EN OPERACIÓN Y POR ESTABLECER A NIVEL NACIONAL </a:t>
            </a:r>
            <a:endParaRPr lang="es-HN" sz="4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07629" y="3462176"/>
            <a:ext cx="4802271" cy="217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Total de </a:t>
            </a:r>
            <a:r>
              <a:rPr lang="es-HN" sz="3000" b="1" dirty="0" err="1" smtClean="0">
                <a:solidFill>
                  <a:schemeClr val="bg1"/>
                </a:solidFill>
                <a:latin typeface="+mn-lt"/>
              </a:rPr>
              <a:t>Triajes</a:t>
            </a:r>
            <a:r>
              <a:rPr lang="es-HN" sz="3000" b="1" dirty="0" smtClean="0">
                <a:solidFill>
                  <a:schemeClr val="bg1"/>
                </a:solidFill>
                <a:latin typeface="+mn-lt"/>
              </a:rPr>
              <a:t> en operación y por establecer</a:t>
            </a:r>
            <a:endParaRPr lang="es-HN" sz="3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9892145" y="5070218"/>
            <a:ext cx="1814041" cy="103077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768721" y="4959259"/>
            <a:ext cx="7808421" cy="1401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HN" sz="7500" b="1" dirty="0" smtClean="0">
                <a:solidFill>
                  <a:schemeClr val="bg1"/>
                </a:solidFill>
                <a:latin typeface="+mn-lt"/>
              </a:rPr>
              <a:t>163</a:t>
            </a:r>
            <a:endParaRPr lang="es-HN" sz="75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5" y="5950124"/>
            <a:ext cx="917450" cy="722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47" y="6144356"/>
            <a:ext cx="1901682" cy="37185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8" y="428327"/>
            <a:ext cx="1390914" cy="81363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7" y="1296788"/>
            <a:ext cx="8400467" cy="49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